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69" r:id="rId3"/>
    <p:sldId id="261" r:id="rId4"/>
    <p:sldId id="263" r:id="rId5"/>
    <p:sldId id="256" r:id="rId6"/>
    <p:sldId id="260" r:id="rId7"/>
    <p:sldId id="262" r:id="rId8"/>
    <p:sldId id="257" r:id="rId9"/>
    <p:sldId id="258" r:id="rId10"/>
    <p:sldId id="259" r:id="rId11"/>
    <p:sldId id="264" r:id="rId12"/>
    <p:sldId id="265" r:id="rId13"/>
    <p:sldId id="274" r:id="rId14"/>
    <p:sldId id="290" r:id="rId15"/>
    <p:sldId id="267" r:id="rId16"/>
    <p:sldId id="268" r:id="rId17"/>
    <p:sldId id="291" r:id="rId18"/>
    <p:sldId id="310" r:id="rId19"/>
    <p:sldId id="299" r:id="rId20"/>
    <p:sldId id="295" r:id="rId21"/>
    <p:sldId id="296" r:id="rId22"/>
    <p:sldId id="292" r:id="rId23"/>
    <p:sldId id="309" r:id="rId24"/>
    <p:sldId id="271" r:id="rId25"/>
    <p:sldId id="305" r:id="rId26"/>
    <p:sldId id="266" r:id="rId27"/>
    <p:sldId id="312" r:id="rId28"/>
    <p:sldId id="289" r:id="rId29"/>
    <p:sldId id="285" r:id="rId30"/>
    <p:sldId id="286" r:id="rId31"/>
    <p:sldId id="280" r:id="rId32"/>
    <p:sldId id="284" r:id="rId33"/>
    <p:sldId id="287" r:id="rId34"/>
    <p:sldId id="272" r:id="rId35"/>
    <p:sldId id="288" r:id="rId36"/>
    <p:sldId id="273" r:id="rId37"/>
    <p:sldId id="275" r:id="rId38"/>
    <p:sldId id="276" r:id="rId39"/>
    <p:sldId id="282" r:id="rId40"/>
    <p:sldId id="277" r:id="rId41"/>
    <p:sldId id="279" r:id="rId42"/>
    <p:sldId id="293" r:id="rId43"/>
    <p:sldId id="306" r:id="rId44"/>
    <p:sldId id="294" r:id="rId45"/>
    <p:sldId id="300" r:id="rId46"/>
    <p:sldId id="301" r:id="rId47"/>
    <p:sldId id="307" r:id="rId48"/>
    <p:sldId id="308" r:id="rId49"/>
    <p:sldId id="313" r:id="rId50"/>
    <p:sldId id="302" r:id="rId51"/>
    <p:sldId id="297" r:id="rId52"/>
    <p:sldId id="298" r:id="rId53"/>
    <p:sldId id="303" r:id="rId54"/>
    <p:sldId id="304" r:id="rId55"/>
    <p:sldId id="311"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8" d="100"/>
          <a:sy n="58" d="100"/>
        </p:scale>
        <p:origin x="-768" y="-104"/>
      </p:cViewPr>
      <p:guideLst>
        <p:guide orient="horz" pos="2160"/>
        <p:guide pos="3840"/>
      </p:guideLst>
    </p:cSldViewPr>
  </p:slideViewPr>
  <p:notesTextViewPr>
    <p:cViewPr>
      <p:scale>
        <a:sx n="1" d="1"/>
        <a:sy n="1" d="1"/>
      </p:scale>
      <p:origin x="0" y="0"/>
    </p:cViewPr>
  </p:notesTextViewPr>
  <p:sorterViewPr>
    <p:cViewPr>
      <p:scale>
        <a:sx n="66" d="100"/>
        <a:sy n="66" d="100"/>
      </p:scale>
      <p:origin x="0" y="188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printerSettings" Target="printerSettings/printerSettings1.bin"/><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2C0ADEC-EC97-4538-8BAB-BD910363C101}" type="datetimeFigureOut">
              <a:rPr lang="en-GB" smtClean="0"/>
              <a:t>8/29/17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1269412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C0ADEC-EC97-4538-8BAB-BD910363C101}" type="datetimeFigureOut">
              <a:rPr lang="en-GB" smtClean="0"/>
              <a:t>8/29/17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350790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C0ADEC-EC97-4538-8BAB-BD910363C101}" type="datetimeFigureOut">
              <a:rPr lang="en-GB" smtClean="0"/>
              <a:t>8/29/17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1570689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C0ADEC-EC97-4538-8BAB-BD910363C101}" type="datetimeFigureOut">
              <a:rPr lang="en-GB" smtClean="0"/>
              <a:t>8/29/17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1706212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C0ADEC-EC97-4538-8BAB-BD910363C101}" type="datetimeFigureOut">
              <a:rPr lang="en-GB" smtClean="0"/>
              <a:t>8/29/17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2246011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2C0ADEC-EC97-4538-8BAB-BD910363C101}" type="datetimeFigureOut">
              <a:rPr lang="en-GB" smtClean="0"/>
              <a:t>8/29/17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3585066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2C0ADEC-EC97-4538-8BAB-BD910363C101}" type="datetimeFigureOut">
              <a:rPr lang="en-GB" smtClean="0"/>
              <a:t>8/29/17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2369811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2C0ADEC-EC97-4538-8BAB-BD910363C101}" type="datetimeFigureOut">
              <a:rPr lang="en-GB" smtClean="0"/>
              <a:t>8/29/17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1113025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C0ADEC-EC97-4538-8BAB-BD910363C101}" type="datetimeFigureOut">
              <a:rPr lang="en-GB" smtClean="0"/>
              <a:t>8/29/17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2706091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C0ADEC-EC97-4538-8BAB-BD910363C101}" type="datetimeFigureOut">
              <a:rPr lang="en-GB" smtClean="0"/>
              <a:t>8/29/17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3869181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C0ADEC-EC97-4538-8BAB-BD910363C101}" type="datetimeFigureOut">
              <a:rPr lang="en-GB" smtClean="0"/>
              <a:t>8/29/17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53E1BC-282F-4F04-A1FE-8406DA8CBBB6}" type="slidenum">
              <a:rPr lang="en-GB" smtClean="0"/>
              <a:t>‹#›</a:t>
            </a:fld>
            <a:endParaRPr lang="en-GB"/>
          </a:p>
        </p:txBody>
      </p:sp>
    </p:spTree>
    <p:extLst>
      <p:ext uri="{BB962C8B-B14F-4D97-AF65-F5344CB8AC3E}">
        <p14:creationId xmlns:p14="http://schemas.microsoft.com/office/powerpoint/2010/main" val="21383858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C0ADEC-EC97-4538-8BAB-BD910363C101}" type="datetimeFigureOut">
              <a:rPr lang="en-GB" smtClean="0"/>
              <a:t>8/29/17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E1BC-282F-4F04-A1FE-8406DA8CBBB6}" type="slidenum">
              <a:rPr lang="en-GB" smtClean="0"/>
              <a:t>‹#›</a:t>
            </a:fld>
            <a:endParaRPr lang="en-GB"/>
          </a:p>
        </p:txBody>
      </p:sp>
    </p:spTree>
    <p:extLst>
      <p:ext uri="{BB962C8B-B14F-4D97-AF65-F5344CB8AC3E}">
        <p14:creationId xmlns:p14="http://schemas.microsoft.com/office/powerpoint/2010/main" val="3713872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38.png"/><Relationship Id="rId8" Type="http://schemas.openxmlformats.org/officeDocument/2006/relationships/image" Target="../media/image44.png"/><Relationship Id="rId9" Type="http://schemas.openxmlformats.org/officeDocument/2006/relationships/image" Target="../media/image45.png"/><Relationship Id="rId10" Type="http://schemas.openxmlformats.org/officeDocument/2006/relationships/image" Target="../media/image46.png"/><Relationship Id="rId1" Type="http://schemas.openxmlformats.org/officeDocument/2006/relationships/slideLayout" Target="../slideLayouts/slideLayout4.xml"/><Relationship Id="rId2"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jpg"/><Relationship Id="rId3" Type="http://schemas.openxmlformats.org/officeDocument/2006/relationships/image" Target="../media/image5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jpeg"/><Relationship Id="rId1" Type="http://schemas.openxmlformats.org/officeDocument/2006/relationships/slideLayout" Target="../slideLayouts/slideLayout4.xml"/><Relationship Id="rId2" Type="http://schemas.openxmlformats.org/officeDocument/2006/relationships/image" Target="../media/image5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 Id="rId3" Type="http://schemas.openxmlformats.org/officeDocument/2006/relationships/image" Target="../media/image6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p:spPr>
        <p:txBody>
          <a:bodyPr>
            <a:noAutofit/>
          </a:bodyPr>
          <a:lstStyle/>
          <a:p>
            <a:pPr algn="ctr"/>
            <a:r>
              <a:rPr lang="en-GB" sz="5000" b="1" dirty="0" smtClean="0">
                <a:solidFill>
                  <a:srgbClr val="7030A0"/>
                </a:solidFill>
              </a:rPr>
              <a:t>What do you know about William Shakespeare?</a:t>
            </a:r>
            <a:endParaRPr lang="en-GB" sz="5000" b="1" dirty="0">
              <a:solidFill>
                <a:srgbClr val="7030A0"/>
              </a:solidFill>
            </a:endParaRPr>
          </a:p>
        </p:txBody>
      </p:sp>
      <p:pic>
        <p:nvPicPr>
          <p:cNvPr id="5" name="Picture 4"/>
          <p:cNvPicPr>
            <a:picLocks noChangeAspect="1"/>
          </p:cNvPicPr>
          <p:nvPr/>
        </p:nvPicPr>
        <p:blipFill>
          <a:blip r:embed="rId2"/>
          <a:stretch>
            <a:fillRect/>
          </a:stretch>
        </p:blipFill>
        <p:spPr>
          <a:xfrm>
            <a:off x="180306" y="1420466"/>
            <a:ext cx="7100216" cy="4563514"/>
          </a:xfrm>
          <a:prstGeom prst="rect">
            <a:avLst/>
          </a:prstGeom>
          <a:ln w="28575">
            <a:solidFill>
              <a:schemeClr val="tx1"/>
            </a:solidFill>
          </a:ln>
        </p:spPr>
      </p:pic>
      <p:sp>
        <p:nvSpPr>
          <p:cNvPr id="6" name="TextBox 5"/>
          <p:cNvSpPr txBox="1"/>
          <p:nvPr/>
        </p:nvSpPr>
        <p:spPr>
          <a:xfrm>
            <a:off x="7482625" y="1947896"/>
            <a:ext cx="4456090" cy="3508653"/>
          </a:xfrm>
          <a:prstGeom prst="rect">
            <a:avLst/>
          </a:prstGeom>
          <a:solidFill>
            <a:schemeClr val="accent4">
              <a:lumMod val="60000"/>
              <a:lumOff val="40000"/>
            </a:schemeClr>
          </a:solidFill>
          <a:ln w="28575">
            <a:solidFill>
              <a:srgbClr val="FFC000"/>
            </a:solidFill>
          </a:ln>
        </p:spPr>
        <p:txBody>
          <a:bodyPr wrap="square" rtlCol="0">
            <a:spAutoFit/>
          </a:bodyPr>
          <a:lstStyle/>
          <a:p>
            <a:r>
              <a:rPr lang="en-GB" sz="2400" b="1" dirty="0" smtClean="0"/>
              <a:t>Starter</a:t>
            </a:r>
            <a:endParaRPr lang="en-GB" sz="2000" b="1" dirty="0" smtClean="0"/>
          </a:p>
          <a:p>
            <a:endParaRPr lang="en-GB" sz="1000" dirty="0"/>
          </a:p>
          <a:p>
            <a:pPr algn="just"/>
            <a:r>
              <a:rPr lang="en-GB" sz="2400" dirty="0" smtClean="0"/>
              <a:t>I’m sure you’ve already encountered Shakespeare before at Primary School…</a:t>
            </a:r>
          </a:p>
          <a:p>
            <a:pPr algn="just"/>
            <a:endParaRPr lang="en-GB" sz="1000" dirty="0"/>
          </a:p>
          <a:p>
            <a:pPr algn="just"/>
            <a:r>
              <a:rPr lang="en-GB" sz="2400" dirty="0" smtClean="0"/>
              <a:t>So let’s see what you remember…</a:t>
            </a:r>
          </a:p>
          <a:p>
            <a:pPr algn="just"/>
            <a:endParaRPr lang="en-GB" sz="1000" dirty="0"/>
          </a:p>
          <a:p>
            <a:pPr algn="just"/>
            <a:r>
              <a:rPr lang="en-GB" sz="2400" dirty="0" smtClean="0"/>
              <a:t>Write down </a:t>
            </a:r>
            <a:r>
              <a:rPr lang="en-GB" sz="2400" b="1" dirty="0" smtClean="0"/>
              <a:t>five</a:t>
            </a:r>
            <a:r>
              <a:rPr lang="en-GB" sz="2400" dirty="0" smtClean="0"/>
              <a:t> interesting facts in the back of your exercise book and be ready to feedback.</a:t>
            </a:r>
          </a:p>
        </p:txBody>
      </p:sp>
    </p:spTree>
    <p:extLst>
      <p:ext uri="{BB962C8B-B14F-4D97-AF65-F5344CB8AC3E}">
        <p14:creationId xmlns:p14="http://schemas.microsoft.com/office/powerpoint/2010/main" val="156497953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76021" y="1891376"/>
            <a:ext cx="3543838" cy="2800767"/>
          </a:xfrm>
          <a:prstGeom prst="rect">
            <a:avLst/>
          </a:prstGeom>
          <a:noFill/>
        </p:spPr>
        <p:txBody>
          <a:bodyPr wrap="square" rtlCol="0">
            <a:spAutoFit/>
          </a:bodyPr>
          <a:lstStyle/>
          <a:p>
            <a:r>
              <a:rPr lang="en-GB" sz="4400" b="1" dirty="0" smtClean="0">
                <a:solidFill>
                  <a:srgbClr val="7030A0"/>
                </a:solidFill>
              </a:rPr>
              <a:t>The Globe </a:t>
            </a:r>
          </a:p>
          <a:p>
            <a:r>
              <a:rPr lang="en-GB" sz="4400" b="1" dirty="0" smtClean="0">
                <a:solidFill>
                  <a:srgbClr val="7030A0"/>
                </a:solidFill>
              </a:rPr>
              <a:t>from </a:t>
            </a:r>
          </a:p>
          <a:p>
            <a:r>
              <a:rPr lang="en-GB" sz="4400" b="1" dirty="0" smtClean="0">
                <a:solidFill>
                  <a:srgbClr val="7030A0"/>
                </a:solidFill>
              </a:rPr>
              <a:t>the </a:t>
            </a:r>
          </a:p>
          <a:p>
            <a:r>
              <a:rPr lang="en-GB" sz="4400" b="1" dirty="0" smtClean="0">
                <a:solidFill>
                  <a:srgbClr val="7030A0"/>
                </a:solidFill>
              </a:rPr>
              <a:t>Stage</a:t>
            </a:r>
            <a:endParaRPr lang="en-GB" sz="4400" b="1" dirty="0">
              <a:solidFill>
                <a:srgbClr val="7030A0"/>
              </a:solidFill>
            </a:endParaRPr>
          </a:p>
        </p:txBody>
      </p:sp>
      <p:pic>
        <p:nvPicPr>
          <p:cNvPr id="4" name="Picture 3"/>
          <p:cNvPicPr>
            <a:picLocks noChangeAspect="1"/>
          </p:cNvPicPr>
          <p:nvPr/>
        </p:nvPicPr>
        <p:blipFill>
          <a:blip r:embed="rId2"/>
          <a:stretch>
            <a:fillRect/>
          </a:stretch>
        </p:blipFill>
        <p:spPr>
          <a:xfrm>
            <a:off x="0" y="569086"/>
            <a:ext cx="9075580" cy="5445348"/>
          </a:xfrm>
          <a:prstGeom prst="rect">
            <a:avLst/>
          </a:prstGeom>
        </p:spPr>
      </p:pic>
    </p:spTree>
    <p:extLst>
      <p:ext uri="{BB962C8B-B14F-4D97-AF65-F5344CB8AC3E}">
        <p14:creationId xmlns:p14="http://schemas.microsoft.com/office/powerpoint/2010/main" val="201965464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03369"/>
            <a:ext cx="8110578" cy="6083569"/>
          </a:xfrm>
          <a:prstGeom prst="rect">
            <a:avLst/>
          </a:prstGeom>
        </p:spPr>
      </p:pic>
      <p:sp>
        <p:nvSpPr>
          <p:cNvPr id="3" name="TextBox 2"/>
          <p:cNvSpPr txBox="1"/>
          <p:nvPr/>
        </p:nvSpPr>
        <p:spPr>
          <a:xfrm>
            <a:off x="8216721" y="2249185"/>
            <a:ext cx="3975279" cy="1446550"/>
          </a:xfrm>
          <a:prstGeom prst="rect">
            <a:avLst/>
          </a:prstGeom>
          <a:noFill/>
        </p:spPr>
        <p:txBody>
          <a:bodyPr wrap="square" rtlCol="0">
            <a:spAutoFit/>
          </a:bodyPr>
          <a:lstStyle/>
          <a:p>
            <a:r>
              <a:rPr lang="en-GB" sz="4400" b="1" dirty="0" smtClean="0">
                <a:solidFill>
                  <a:srgbClr val="7030A0"/>
                </a:solidFill>
              </a:rPr>
              <a:t>“The Heavens”</a:t>
            </a:r>
          </a:p>
          <a:p>
            <a:r>
              <a:rPr lang="en-GB" sz="4400" b="1" dirty="0" smtClean="0">
                <a:solidFill>
                  <a:srgbClr val="7030A0"/>
                </a:solidFill>
              </a:rPr>
              <a:t>(the stage roof) </a:t>
            </a:r>
          </a:p>
        </p:txBody>
      </p:sp>
    </p:spTree>
    <p:extLst>
      <p:ext uri="{BB962C8B-B14F-4D97-AF65-F5344CB8AC3E}">
        <p14:creationId xmlns:p14="http://schemas.microsoft.com/office/powerpoint/2010/main" val="194347902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12524" y="-68804"/>
            <a:ext cx="6279476" cy="4709607"/>
          </a:xfrm>
          <a:prstGeom prst="rect">
            <a:avLst/>
          </a:prstGeom>
        </p:spPr>
      </p:pic>
      <p:pic>
        <p:nvPicPr>
          <p:cNvPr id="3" name="Picture 2"/>
          <p:cNvPicPr>
            <a:picLocks noChangeAspect="1"/>
          </p:cNvPicPr>
          <p:nvPr/>
        </p:nvPicPr>
        <p:blipFill>
          <a:blip r:embed="rId3"/>
          <a:stretch>
            <a:fillRect/>
          </a:stretch>
        </p:blipFill>
        <p:spPr>
          <a:xfrm>
            <a:off x="0" y="0"/>
            <a:ext cx="6187737" cy="4640803"/>
          </a:xfrm>
          <a:prstGeom prst="rect">
            <a:avLst/>
          </a:prstGeom>
        </p:spPr>
      </p:pic>
      <p:sp>
        <p:nvSpPr>
          <p:cNvPr id="4" name="Oval 3"/>
          <p:cNvSpPr/>
          <p:nvPr/>
        </p:nvSpPr>
        <p:spPr>
          <a:xfrm>
            <a:off x="3003716" y="2781837"/>
            <a:ext cx="1133341" cy="12106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800895" y="5293216"/>
            <a:ext cx="8538693" cy="769441"/>
          </a:xfrm>
          <a:prstGeom prst="rect">
            <a:avLst/>
          </a:prstGeom>
          <a:noFill/>
        </p:spPr>
        <p:txBody>
          <a:bodyPr wrap="square" rtlCol="0">
            <a:spAutoFit/>
          </a:bodyPr>
          <a:lstStyle/>
          <a:p>
            <a:pPr algn="ctr"/>
            <a:r>
              <a:rPr lang="en-GB" sz="4400" b="1" dirty="0" smtClean="0">
                <a:solidFill>
                  <a:srgbClr val="7030A0"/>
                </a:solidFill>
              </a:rPr>
              <a:t>“Hell” (the trap door in the stage) </a:t>
            </a:r>
            <a:endParaRPr lang="en-GB" sz="4400" b="1" dirty="0">
              <a:solidFill>
                <a:srgbClr val="7030A0"/>
              </a:solidFill>
            </a:endParaRPr>
          </a:p>
        </p:txBody>
      </p:sp>
    </p:spTree>
    <p:extLst>
      <p:ext uri="{BB962C8B-B14F-4D97-AF65-F5344CB8AC3E}">
        <p14:creationId xmlns:p14="http://schemas.microsoft.com/office/powerpoint/2010/main" val="2962936094"/>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0"/>
            <a:ext cx="10515600" cy="1325563"/>
          </a:xfrm>
        </p:spPr>
        <p:txBody>
          <a:bodyPr>
            <a:normAutofit/>
          </a:bodyPr>
          <a:lstStyle/>
          <a:p>
            <a:pPr algn="ctr"/>
            <a:r>
              <a:rPr lang="en-GB" sz="5400" b="1" dirty="0" smtClean="0">
                <a:solidFill>
                  <a:srgbClr val="7030A0"/>
                </a:solidFill>
              </a:rPr>
              <a:t>A Visit to The Globe</a:t>
            </a:r>
            <a:endParaRPr lang="en-GB" sz="5400" b="1" dirty="0">
              <a:solidFill>
                <a:srgbClr val="7030A0"/>
              </a:solidFill>
            </a:endParaRPr>
          </a:p>
        </p:txBody>
      </p:sp>
      <p:sp>
        <p:nvSpPr>
          <p:cNvPr id="8" name="Content Placeholder 7"/>
          <p:cNvSpPr>
            <a:spLocks noGrp="1"/>
          </p:cNvSpPr>
          <p:nvPr>
            <p:ph sz="half" idx="1"/>
          </p:nvPr>
        </p:nvSpPr>
        <p:spPr>
          <a:xfrm>
            <a:off x="218941" y="2237749"/>
            <a:ext cx="5710707" cy="3119862"/>
          </a:xfrm>
          <a:solidFill>
            <a:schemeClr val="accent1">
              <a:lumMod val="40000"/>
              <a:lumOff val="60000"/>
            </a:schemeClr>
          </a:solidFill>
          <a:ln w="28575">
            <a:solidFill>
              <a:srgbClr val="0070C0"/>
            </a:solidFill>
          </a:ln>
        </p:spPr>
        <p:txBody>
          <a:bodyPr>
            <a:normAutofit lnSpcReduction="10000"/>
          </a:bodyPr>
          <a:lstStyle/>
          <a:p>
            <a:pPr marL="0" indent="0">
              <a:buNone/>
            </a:pPr>
            <a:r>
              <a:rPr lang="en-GB" b="1" dirty="0" smtClean="0"/>
              <a:t>Task One</a:t>
            </a:r>
          </a:p>
          <a:p>
            <a:pPr marL="0" indent="0">
              <a:buNone/>
            </a:pPr>
            <a:endParaRPr lang="en-GB" sz="1200" b="1" dirty="0"/>
          </a:p>
          <a:p>
            <a:pPr marL="0" indent="0">
              <a:buNone/>
            </a:pPr>
            <a:r>
              <a:rPr lang="en-GB" sz="2400" dirty="0" smtClean="0"/>
              <a:t>If you want to complete a </a:t>
            </a:r>
            <a:r>
              <a:rPr lang="en-GB" sz="2400" b="1" dirty="0" smtClean="0"/>
              <a:t>reading</a:t>
            </a:r>
            <a:r>
              <a:rPr lang="en-GB" sz="2400" dirty="0" smtClean="0"/>
              <a:t> task:</a:t>
            </a:r>
          </a:p>
          <a:p>
            <a:pPr marL="0" indent="0">
              <a:buNone/>
            </a:pPr>
            <a:endParaRPr lang="en-GB" sz="1200" dirty="0"/>
          </a:p>
          <a:p>
            <a:pPr marL="0" indent="0" algn="just">
              <a:buNone/>
            </a:pPr>
            <a:r>
              <a:rPr lang="en-GB" dirty="0" smtClean="0"/>
              <a:t>Answer the fifteen comprehension questions in </a:t>
            </a:r>
            <a:r>
              <a:rPr lang="en-GB" u="sng" dirty="0" smtClean="0"/>
              <a:t>full sentences</a:t>
            </a:r>
            <a:r>
              <a:rPr lang="en-GB" dirty="0" smtClean="0"/>
              <a:t> in your exercise book.</a:t>
            </a:r>
            <a:endParaRPr lang="en-GB" dirty="0"/>
          </a:p>
        </p:txBody>
      </p:sp>
      <p:sp>
        <p:nvSpPr>
          <p:cNvPr id="9" name="Content Placeholder 8"/>
          <p:cNvSpPr>
            <a:spLocks noGrp="1"/>
          </p:cNvSpPr>
          <p:nvPr>
            <p:ph sz="half" idx="2"/>
          </p:nvPr>
        </p:nvSpPr>
        <p:spPr>
          <a:xfrm>
            <a:off x="6172200" y="2237749"/>
            <a:ext cx="5740758" cy="3119862"/>
          </a:xfrm>
          <a:solidFill>
            <a:schemeClr val="accent6">
              <a:lumMod val="40000"/>
              <a:lumOff val="60000"/>
            </a:schemeClr>
          </a:solidFill>
          <a:ln w="28575">
            <a:solidFill>
              <a:schemeClr val="accent6">
                <a:lumMod val="75000"/>
              </a:schemeClr>
            </a:solidFill>
          </a:ln>
        </p:spPr>
        <p:txBody>
          <a:bodyPr>
            <a:normAutofit lnSpcReduction="10000"/>
          </a:bodyPr>
          <a:lstStyle/>
          <a:p>
            <a:pPr marL="0" indent="0">
              <a:buNone/>
            </a:pPr>
            <a:r>
              <a:rPr lang="en-GB" b="1" dirty="0" smtClean="0"/>
              <a:t>Task Two</a:t>
            </a:r>
          </a:p>
          <a:p>
            <a:pPr marL="0" indent="0">
              <a:buNone/>
            </a:pPr>
            <a:endParaRPr lang="en-GB" sz="1200" b="1" dirty="0"/>
          </a:p>
          <a:p>
            <a:pPr marL="0" indent="0">
              <a:buNone/>
            </a:pPr>
            <a:r>
              <a:rPr lang="en-GB" sz="2400" dirty="0" smtClean="0"/>
              <a:t>If you want to complete a </a:t>
            </a:r>
            <a:r>
              <a:rPr lang="en-GB" sz="2400" b="1" dirty="0" smtClean="0"/>
              <a:t>writing</a:t>
            </a:r>
            <a:r>
              <a:rPr lang="en-GB" sz="2400" dirty="0" smtClean="0"/>
              <a:t> task:</a:t>
            </a:r>
          </a:p>
          <a:p>
            <a:pPr marL="0" indent="0">
              <a:buNone/>
            </a:pPr>
            <a:endParaRPr lang="en-GB" sz="1200" dirty="0"/>
          </a:p>
          <a:p>
            <a:pPr marL="0" indent="0">
              <a:buNone/>
            </a:pPr>
            <a:r>
              <a:rPr lang="en-GB" dirty="0" smtClean="0"/>
              <a:t>Create a </a:t>
            </a:r>
            <a:r>
              <a:rPr lang="en-GB" u="sng" dirty="0" smtClean="0"/>
              <a:t>monologue</a:t>
            </a:r>
            <a:r>
              <a:rPr lang="en-GB" dirty="0" smtClean="0"/>
              <a:t> about a character who visits the Globe during a theatre production (in Shakespeare’s time).</a:t>
            </a:r>
            <a:endParaRPr lang="en-GB" dirty="0"/>
          </a:p>
        </p:txBody>
      </p:sp>
      <p:sp>
        <p:nvSpPr>
          <p:cNvPr id="10" name="TextBox 9"/>
          <p:cNvSpPr txBox="1"/>
          <p:nvPr/>
        </p:nvSpPr>
        <p:spPr>
          <a:xfrm>
            <a:off x="793124" y="1058849"/>
            <a:ext cx="10605752" cy="954107"/>
          </a:xfrm>
          <a:prstGeom prst="rect">
            <a:avLst/>
          </a:prstGeom>
          <a:noFill/>
        </p:spPr>
        <p:txBody>
          <a:bodyPr wrap="square" rtlCol="0">
            <a:spAutoFit/>
          </a:bodyPr>
          <a:lstStyle/>
          <a:p>
            <a:r>
              <a:rPr lang="en-GB" sz="2800" dirty="0" smtClean="0"/>
              <a:t>Read the worksheet </a:t>
            </a:r>
            <a:r>
              <a:rPr lang="en-GB" sz="2800" dirty="0" smtClean="0"/>
              <a:t>about visiting the Globe</a:t>
            </a:r>
            <a:r>
              <a:rPr lang="en-GB" sz="2800" dirty="0" smtClean="0"/>
              <a:t> and </a:t>
            </a:r>
            <a:r>
              <a:rPr lang="en-GB" sz="2800" dirty="0" smtClean="0"/>
              <a:t>complete </a:t>
            </a:r>
            <a:r>
              <a:rPr lang="en-GB" sz="2800" b="1" dirty="0" smtClean="0"/>
              <a:t>one</a:t>
            </a:r>
            <a:r>
              <a:rPr lang="en-GB" sz="2800" dirty="0" smtClean="0"/>
              <a:t> of the following tasks:</a:t>
            </a:r>
            <a:endParaRPr lang="en-GB" sz="2800" dirty="0"/>
          </a:p>
        </p:txBody>
      </p:sp>
      <p:sp>
        <p:nvSpPr>
          <p:cNvPr id="11" name="TextBox 10"/>
          <p:cNvSpPr txBox="1"/>
          <p:nvPr/>
        </p:nvSpPr>
        <p:spPr>
          <a:xfrm>
            <a:off x="115910" y="5499279"/>
            <a:ext cx="11912958" cy="954107"/>
          </a:xfrm>
          <a:prstGeom prst="rect">
            <a:avLst/>
          </a:prstGeom>
          <a:solidFill>
            <a:schemeClr val="accent4">
              <a:lumMod val="40000"/>
              <a:lumOff val="60000"/>
            </a:schemeClr>
          </a:solidFill>
          <a:ln w="28575">
            <a:solidFill>
              <a:srgbClr val="FFC000"/>
            </a:solidFill>
          </a:ln>
        </p:spPr>
        <p:txBody>
          <a:bodyPr wrap="square" rtlCol="0">
            <a:spAutoFit/>
          </a:bodyPr>
          <a:lstStyle/>
          <a:p>
            <a:pPr algn="ctr"/>
            <a:r>
              <a:rPr lang="en-GB" sz="2800" dirty="0" smtClean="0"/>
              <a:t>In either task you are showing your knowledge of </a:t>
            </a:r>
            <a:r>
              <a:rPr lang="en-GB" sz="2800" b="1" dirty="0" smtClean="0"/>
              <a:t>historical context</a:t>
            </a:r>
            <a:r>
              <a:rPr lang="en-GB" sz="2800" dirty="0" smtClean="0"/>
              <a:t>. This is important as we will be linking this information to Shakespeare’s plays later on...</a:t>
            </a:r>
            <a:endParaRPr lang="en-GB" sz="2800" dirty="0"/>
          </a:p>
        </p:txBody>
      </p:sp>
    </p:spTree>
    <p:extLst>
      <p:ext uri="{BB962C8B-B14F-4D97-AF65-F5344CB8AC3E}">
        <p14:creationId xmlns:p14="http://schemas.microsoft.com/office/powerpoint/2010/main" val="1384163784"/>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69197" y="-177316"/>
            <a:ext cx="10515600" cy="1325563"/>
          </a:xfrm>
        </p:spPr>
        <p:txBody>
          <a:bodyPr>
            <a:normAutofit/>
          </a:bodyPr>
          <a:lstStyle/>
          <a:p>
            <a:pPr algn="ctr"/>
            <a:r>
              <a:rPr lang="en-GB" sz="5400" b="1" dirty="0" smtClean="0">
                <a:solidFill>
                  <a:srgbClr val="7030A0"/>
                </a:solidFill>
              </a:rPr>
              <a:t>Researching Shakespeare</a:t>
            </a:r>
            <a:endParaRPr lang="en-GB" sz="5400" b="1" dirty="0">
              <a:solidFill>
                <a:srgbClr val="7030A0"/>
              </a:solidFill>
            </a:endParaRPr>
          </a:p>
        </p:txBody>
      </p:sp>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44678" y="817810"/>
            <a:ext cx="6121830" cy="5905526"/>
          </a:xfrm>
        </p:spPr>
      </p:pic>
      <p:sp>
        <p:nvSpPr>
          <p:cNvPr id="3" name="TextBox 2"/>
          <p:cNvSpPr txBox="1"/>
          <p:nvPr/>
        </p:nvSpPr>
        <p:spPr>
          <a:xfrm>
            <a:off x="5633634" y="5990095"/>
            <a:ext cx="2967925" cy="646331"/>
          </a:xfrm>
          <a:prstGeom prst="rect">
            <a:avLst/>
          </a:prstGeom>
          <a:solidFill>
            <a:schemeClr val="accent4">
              <a:lumMod val="50000"/>
            </a:schemeClr>
          </a:solidFill>
          <a:ln>
            <a:solidFill>
              <a:srgbClr val="FFCC00"/>
            </a:solidFill>
          </a:ln>
        </p:spPr>
        <p:txBody>
          <a:bodyPr wrap="square" rtlCol="0">
            <a:spAutoFit/>
          </a:bodyPr>
          <a:lstStyle/>
          <a:p>
            <a:endParaRPr lang="en-GB" dirty="0" smtClean="0"/>
          </a:p>
          <a:p>
            <a:endParaRPr lang="en-GB" dirty="0"/>
          </a:p>
        </p:txBody>
      </p:sp>
      <p:pic>
        <p:nvPicPr>
          <p:cNvPr id="4" name="Picture 3"/>
          <p:cNvPicPr>
            <a:picLocks noChangeAspect="1"/>
          </p:cNvPicPr>
          <p:nvPr/>
        </p:nvPicPr>
        <p:blipFill>
          <a:blip r:embed="rId3"/>
          <a:stretch>
            <a:fillRect/>
          </a:stretch>
        </p:blipFill>
        <p:spPr>
          <a:xfrm>
            <a:off x="44943" y="1450464"/>
            <a:ext cx="2898183" cy="3864244"/>
          </a:xfrm>
          <a:prstGeom prst="rect">
            <a:avLst/>
          </a:prstGeom>
        </p:spPr>
      </p:pic>
      <p:pic>
        <p:nvPicPr>
          <p:cNvPr id="7" name="Picture 6"/>
          <p:cNvPicPr>
            <a:picLocks noChangeAspect="1"/>
          </p:cNvPicPr>
          <p:nvPr/>
        </p:nvPicPr>
        <p:blipFill rotWithShape="1">
          <a:blip r:embed="rId4"/>
          <a:srcRect l="13810" r="33754" b="11220"/>
          <a:stretch/>
        </p:blipFill>
        <p:spPr>
          <a:xfrm>
            <a:off x="9069612" y="1917872"/>
            <a:ext cx="3122388" cy="3302598"/>
          </a:xfrm>
          <a:prstGeom prst="rect">
            <a:avLst/>
          </a:prstGeom>
        </p:spPr>
      </p:pic>
    </p:spTree>
    <p:extLst>
      <p:ext uri="{BB962C8B-B14F-4D97-AF65-F5344CB8AC3E}">
        <p14:creationId xmlns:p14="http://schemas.microsoft.com/office/powerpoint/2010/main" val="420326236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693570" y="4167743"/>
            <a:ext cx="1513269" cy="2690257"/>
          </a:xfrm>
          <a:prstGeom prst="rect">
            <a:avLst/>
          </a:prstGeom>
        </p:spPr>
      </p:pic>
      <p:sp>
        <p:nvSpPr>
          <p:cNvPr id="10" name="Rounded Rectangular Callout 9"/>
          <p:cNvSpPr/>
          <p:nvPr/>
        </p:nvSpPr>
        <p:spPr>
          <a:xfrm>
            <a:off x="115910" y="244698"/>
            <a:ext cx="11925836" cy="3760631"/>
          </a:xfrm>
          <a:prstGeom prst="wedgeRoundRectCallout">
            <a:avLst/>
          </a:prstGeom>
          <a:ln w="38100">
            <a:solidFill>
              <a:schemeClr val="tx1">
                <a:lumMod val="50000"/>
                <a:lumOff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en-GB" sz="2600" dirty="0" smtClean="0">
                <a:solidFill>
                  <a:schemeClr val="tx1"/>
                </a:solidFill>
              </a:rPr>
              <a:t>The London Council, controlled by us, the Puritans, would not allow playhouses in central London, so they were moved south of the Thames. Where they belonged – away from respectable people! Acting is not decent – it’s basically lying, so you can’t trust an actor. Also, women are banned from performing as it isn’t ladylike. We puritans also hate how the theatre riles up the public: they sometimes cheer the death of noble people – how rude! Besides, the performances show all sorts of bad behaviour; It’s bound to lead to copycat behaviour. Worst of all, the theatre brings together people and diseases are spread. The plague will corrupt those sinners who go to the playhouses!   </a:t>
            </a:r>
            <a:endParaRPr lang="en-GB" sz="2600" dirty="0">
              <a:solidFill>
                <a:schemeClr val="tx1"/>
              </a:solidFill>
            </a:endParaRPr>
          </a:p>
        </p:txBody>
      </p:sp>
      <p:sp>
        <p:nvSpPr>
          <p:cNvPr id="11" name="TextBox 10"/>
          <p:cNvSpPr txBox="1"/>
          <p:nvPr/>
        </p:nvSpPr>
        <p:spPr>
          <a:xfrm>
            <a:off x="4958367" y="4275785"/>
            <a:ext cx="6413679" cy="1938992"/>
          </a:xfrm>
          <a:prstGeom prst="rect">
            <a:avLst/>
          </a:prstGeom>
          <a:noFill/>
        </p:spPr>
        <p:txBody>
          <a:bodyPr wrap="square" rtlCol="0">
            <a:spAutoFit/>
          </a:bodyPr>
          <a:lstStyle/>
          <a:p>
            <a:pPr algn="ctr"/>
            <a:r>
              <a:rPr lang="en-GB" sz="6000" b="1" dirty="0" smtClean="0">
                <a:solidFill>
                  <a:srgbClr val="7030A0"/>
                </a:solidFill>
              </a:rPr>
              <a:t>How the Puritans viewed the Theatre</a:t>
            </a:r>
            <a:endParaRPr lang="en-GB" sz="6000" b="1" dirty="0">
              <a:solidFill>
                <a:srgbClr val="7030A0"/>
              </a:solidFill>
            </a:endParaRPr>
          </a:p>
        </p:txBody>
      </p:sp>
    </p:spTree>
    <p:extLst>
      <p:ext uri="{BB962C8B-B14F-4D97-AF65-F5344CB8AC3E}">
        <p14:creationId xmlns:p14="http://schemas.microsoft.com/office/powerpoint/2010/main" val="59353612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130" y="-141668"/>
            <a:ext cx="11018949" cy="1325563"/>
          </a:xfrm>
        </p:spPr>
        <p:txBody>
          <a:bodyPr>
            <a:noAutofit/>
          </a:bodyPr>
          <a:lstStyle/>
          <a:p>
            <a:r>
              <a:rPr lang="en-GB" sz="5400" b="1" dirty="0" smtClean="0">
                <a:solidFill>
                  <a:srgbClr val="7030A0"/>
                </a:solidFill>
              </a:rPr>
              <a:t>Defend the Theatre: Persuasive Writing</a:t>
            </a:r>
            <a:endParaRPr lang="en-GB" sz="5400" b="1" dirty="0">
              <a:solidFill>
                <a:srgbClr val="7030A0"/>
              </a:solidFill>
            </a:endParaRPr>
          </a:p>
        </p:txBody>
      </p:sp>
      <p:sp>
        <p:nvSpPr>
          <p:cNvPr id="3" name="Content Placeholder 2"/>
          <p:cNvSpPr>
            <a:spLocks noGrp="1"/>
          </p:cNvSpPr>
          <p:nvPr>
            <p:ph idx="1"/>
          </p:nvPr>
        </p:nvSpPr>
        <p:spPr>
          <a:xfrm>
            <a:off x="773804" y="989751"/>
            <a:ext cx="10515600" cy="1238294"/>
          </a:xfrm>
        </p:spPr>
        <p:txBody>
          <a:bodyPr>
            <a:normAutofit lnSpcReduction="10000"/>
          </a:bodyPr>
          <a:lstStyle/>
          <a:p>
            <a:pPr marL="0" indent="0" algn="just">
              <a:buNone/>
            </a:pPr>
            <a:r>
              <a:rPr lang="en-GB" dirty="0" smtClean="0"/>
              <a:t>You must defend the theatre against the puritans or Shakespeare, and his fellow writers, will not be allowed to produce great plays! Write a short response to the puritan argument that supports playhouses.</a:t>
            </a:r>
            <a:endParaRPr lang="en-GB" dirty="0"/>
          </a:p>
        </p:txBody>
      </p:sp>
      <p:sp>
        <p:nvSpPr>
          <p:cNvPr id="5" name="TextBox 4"/>
          <p:cNvSpPr txBox="1"/>
          <p:nvPr/>
        </p:nvSpPr>
        <p:spPr>
          <a:xfrm>
            <a:off x="255160" y="2228045"/>
            <a:ext cx="6035633" cy="3801041"/>
          </a:xfrm>
          <a:prstGeom prst="rect">
            <a:avLst/>
          </a:prstGeom>
          <a:solidFill>
            <a:schemeClr val="accent1">
              <a:lumMod val="40000"/>
              <a:lumOff val="60000"/>
            </a:schemeClr>
          </a:solidFill>
          <a:ln w="28575">
            <a:solidFill>
              <a:schemeClr val="accent1">
                <a:lumMod val="75000"/>
              </a:schemeClr>
            </a:solidFill>
          </a:ln>
        </p:spPr>
        <p:txBody>
          <a:bodyPr wrap="square" rtlCol="0">
            <a:spAutoFit/>
          </a:bodyPr>
          <a:lstStyle/>
          <a:p>
            <a:r>
              <a:rPr lang="en-GB" sz="2400" b="1" dirty="0" smtClean="0"/>
              <a:t>Ideas to defend the theatre:</a:t>
            </a:r>
          </a:p>
          <a:p>
            <a:endParaRPr lang="en-GB" sz="1100" dirty="0"/>
          </a:p>
          <a:p>
            <a:pPr marL="342900" indent="-342900" algn="just">
              <a:buFont typeface="Arial" panose="020B0604020202020204" pitchFamily="34" charset="0"/>
              <a:buChar char="•"/>
            </a:pPr>
            <a:r>
              <a:rPr lang="en-GB" sz="2000" dirty="0" smtClean="0"/>
              <a:t>The theatre adds to the English language</a:t>
            </a:r>
          </a:p>
          <a:p>
            <a:pPr marL="342900" indent="-342900" algn="just">
              <a:buFont typeface="Arial" panose="020B0604020202020204" pitchFamily="34" charset="0"/>
              <a:buChar char="•"/>
            </a:pPr>
            <a:endParaRPr lang="en-GB" sz="800" dirty="0" smtClean="0"/>
          </a:p>
          <a:p>
            <a:pPr marL="342900" indent="-342900" algn="just">
              <a:buFont typeface="Arial" panose="020B0604020202020204" pitchFamily="34" charset="0"/>
              <a:buChar char="•"/>
            </a:pPr>
            <a:r>
              <a:rPr lang="en-GB" sz="2000" dirty="0" smtClean="0"/>
              <a:t>The theatre can inspire goodness</a:t>
            </a:r>
          </a:p>
          <a:p>
            <a:pPr marL="342900" indent="-342900" algn="just">
              <a:buFont typeface="Arial" panose="020B0604020202020204" pitchFamily="34" charset="0"/>
              <a:buChar char="•"/>
            </a:pPr>
            <a:endParaRPr lang="en-GB" sz="800" dirty="0" smtClean="0"/>
          </a:p>
          <a:p>
            <a:pPr marL="342900" indent="-342900" algn="just">
              <a:buFont typeface="Arial" panose="020B0604020202020204" pitchFamily="34" charset="0"/>
              <a:buChar char="•"/>
            </a:pPr>
            <a:r>
              <a:rPr lang="en-GB" sz="2000" dirty="0" smtClean="0"/>
              <a:t>The theatre allows people to consider social issues</a:t>
            </a:r>
          </a:p>
          <a:p>
            <a:pPr marL="342900" indent="-342900" algn="just">
              <a:buFont typeface="Arial" panose="020B0604020202020204" pitchFamily="34" charset="0"/>
              <a:buChar char="•"/>
            </a:pPr>
            <a:endParaRPr lang="en-GB" sz="800" dirty="0" smtClean="0"/>
          </a:p>
          <a:p>
            <a:pPr marL="342900" indent="-342900" algn="just">
              <a:buFont typeface="Arial" panose="020B0604020202020204" pitchFamily="34" charset="0"/>
              <a:buChar char="•"/>
            </a:pPr>
            <a:r>
              <a:rPr lang="en-GB" sz="2000" dirty="0" smtClean="0"/>
              <a:t>The theatre can be educational</a:t>
            </a:r>
          </a:p>
          <a:p>
            <a:pPr marL="342900" indent="-342900" algn="just">
              <a:buFont typeface="Arial" panose="020B0604020202020204" pitchFamily="34" charset="0"/>
              <a:buChar char="•"/>
            </a:pPr>
            <a:endParaRPr lang="en-GB" sz="800" dirty="0" smtClean="0"/>
          </a:p>
          <a:p>
            <a:pPr marL="342900" indent="-342900" algn="just">
              <a:buFont typeface="Arial" panose="020B0604020202020204" pitchFamily="34" charset="0"/>
              <a:buChar char="•"/>
            </a:pPr>
            <a:r>
              <a:rPr lang="en-GB" sz="2000" dirty="0" smtClean="0"/>
              <a:t>The theatre is a place to meet new people</a:t>
            </a:r>
          </a:p>
          <a:p>
            <a:pPr marL="342900" indent="-342900" algn="just">
              <a:buFont typeface="Arial" panose="020B0604020202020204" pitchFamily="34" charset="0"/>
              <a:buChar char="•"/>
            </a:pPr>
            <a:endParaRPr lang="en-GB" sz="800" dirty="0" smtClean="0"/>
          </a:p>
          <a:p>
            <a:pPr marL="342900" indent="-342900" algn="just">
              <a:buFont typeface="Arial" panose="020B0604020202020204" pitchFamily="34" charset="0"/>
              <a:buChar char="•"/>
            </a:pPr>
            <a:r>
              <a:rPr lang="en-GB" sz="2000" dirty="0" smtClean="0"/>
              <a:t>The theatre is entertaining and fun!</a:t>
            </a:r>
          </a:p>
          <a:p>
            <a:pPr marL="342900" indent="-342900" algn="just">
              <a:buFont typeface="Arial" panose="020B0604020202020204" pitchFamily="34" charset="0"/>
              <a:buChar char="•"/>
            </a:pPr>
            <a:endParaRPr lang="en-GB" sz="800" dirty="0" smtClean="0"/>
          </a:p>
          <a:p>
            <a:pPr marL="342900" indent="-342900" algn="just">
              <a:buFont typeface="Arial" panose="020B0604020202020204" pitchFamily="34" charset="0"/>
              <a:buChar char="•"/>
            </a:pPr>
            <a:r>
              <a:rPr lang="en-GB" sz="2000" dirty="0" smtClean="0"/>
              <a:t>The theatre earns money for the economy</a:t>
            </a:r>
          </a:p>
          <a:p>
            <a:endParaRPr lang="en-GB" dirty="0" smtClean="0"/>
          </a:p>
        </p:txBody>
      </p:sp>
      <p:sp>
        <p:nvSpPr>
          <p:cNvPr id="6" name="TextBox 5"/>
          <p:cNvSpPr txBox="1"/>
          <p:nvPr/>
        </p:nvSpPr>
        <p:spPr>
          <a:xfrm>
            <a:off x="6542468" y="2228045"/>
            <a:ext cx="4811331" cy="3754874"/>
          </a:xfrm>
          <a:prstGeom prst="rect">
            <a:avLst/>
          </a:prstGeom>
          <a:solidFill>
            <a:schemeClr val="accent6">
              <a:lumMod val="40000"/>
              <a:lumOff val="60000"/>
            </a:schemeClr>
          </a:solidFill>
          <a:ln w="28575">
            <a:solidFill>
              <a:schemeClr val="accent6">
                <a:lumMod val="75000"/>
              </a:schemeClr>
            </a:solidFill>
          </a:ln>
        </p:spPr>
        <p:txBody>
          <a:bodyPr wrap="square" rtlCol="0">
            <a:spAutoFit/>
          </a:bodyPr>
          <a:lstStyle/>
          <a:p>
            <a:r>
              <a:rPr lang="en-GB" sz="2400" b="1" dirty="0" smtClean="0"/>
              <a:t>Persuasive Devices:</a:t>
            </a:r>
          </a:p>
          <a:p>
            <a:endParaRPr lang="en-GB" sz="800" b="1" dirty="0" smtClean="0"/>
          </a:p>
          <a:p>
            <a:endParaRPr lang="en-GB" sz="800" b="1" dirty="0"/>
          </a:p>
          <a:p>
            <a:pPr marL="342900" indent="-342900">
              <a:buFont typeface="Arial" panose="020B0604020202020204" pitchFamily="34" charset="0"/>
              <a:buChar char="•"/>
            </a:pPr>
            <a:r>
              <a:rPr lang="en-GB" sz="2000" dirty="0" smtClean="0"/>
              <a:t>Anecdote</a:t>
            </a:r>
          </a:p>
          <a:p>
            <a:pPr marL="342900" indent="-342900">
              <a:buFont typeface="Arial" panose="020B0604020202020204" pitchFamily="34" charset="0"/>
              <a:buChar char="•"/>
            </a:pPr>
            <a:endParaRPr lang="en-GB" sz="800" dirty="0" smtClean="0"/>
          </a:p>
          <a:p>
            <a:pPr marL="342900" indent="-342900">
              <a:buFont typeface="Arial" panose="020B0604020202020204" pitchFamily="34" charset="0"/>
              <a:buChar char="•"/>
            </a:pPr>
            <a:r>
              <a:rPr lang="en-GB" sz="2000" dirty="0" smtClean="0"/>
              <a:t>Rhetorical question</a:t>
            </a:r>
          </a:p>
          <a:p>
            <a:pPr marL="342900" indent="-342900">
              <a:buFont typeface="Arial" panose="020B0604020202020204" pitchFamily="34" charset="0"/>
              <a:buChar char="•"/>
            </a:pPr>
            <a:endParaRPr lang="en-GB" sz="800" dirty="0" smtClean="0"/>
          </a:p>
          <a:p>
            <a:pPr marL="342900" indent="-342900">
              <a:buFont typeface="Arial" panose="020B0604020202020204" pitchFamily="34" charset="0"/>
              <a:buChar char="•"/>
            </a:pPr>
            <a:r>
              <a:rPr lang="en-GB" sz="2000" dirty="0" smtClean="0"/>
              <a:t>Rule of three</a:t>
            </a:r>
          </a:p>
          <a:p>
            <a:pPr marL="342900" indent="-342900">
              <a:buFont typeface="Arial" panose="020B0604020202020204" pitchFamily="34" charset="0"/>
              <a:buChar char="•"/>
            </a:pPr>
            <a:endParaRPr lang="en-GB" sz="800" dirty="0" smtClean="0"/>
          </a:p>
          <a:p>
            <a:pPr marL="342900" indent="-342900">
              <a:buFont typeface="Arial" panose="020B0604020202020204" pitchFamily="34" charset="0"/>
              <a:buChar char="•"/>
            </a:pPr>
            <a:r>
              <a:rPr lang="en-GB" sz="2000" dirty="0" smtClean="0"/>
              <a:t>Counter argument</a:t>
            </a:r>
          </a:p>
          <a:p>
            <a:pPr marL="342900" indent="-342900">
              <a:buFont typeface="Arial" panose="020B0604020202020204" pitchFamily="34" charset="0"/>
              <a:buChar char="•"/>
            </a:pPr>
            <a:endParaRPr lang="en-GB" sz="800" dirty="0" smtClean="0"/>
          </a:p>
          <a:p>
            <a:pPr marL="342900" indent="-342900">
              <a:buFont typeface="Arial" panose="020B0604020202020204" pitchFamily="34" charset="0"/>
              <a:buChar char="•"/>
            </a:pPr>
            <a:r>
              <a:rPr lang="en-GB" sz="2000" dirty="0" smtClean="0"/>
              <a:t>Emotive language</a:t>
            </a:r>
          </a:p>
          <a:p>
            <a:pPr marL="342900" indent="-342900">
              <a:buFont typeface="Arial" panose="020B0604020202020204" pitchFamily="34" charset="0"/>
              <a:buChar char="•"/>
            </a:pPr>
            <a:endParaRPr lang="en-GB" sz="800" dirty="0" smtClean="0"/>
          </a:p>
          <a:p>
            <a:pPr marL="342900" indent="-342900">
              <a:buFont typeface="Arial" panose="020B0604020202020204" pitchFamily="34" charset="0"/>
              <a:buChar char="•"/>
            </a:pPr>
            <a:r>
              <a:rPr lang="en-GB" sz="2000" dirty="0" smtClean="0"/>
              <a:t>Statistics</a:t>
            </a:r>
          </a:p>
          <a:p>
            <a:pPr marL="342900" indent="-342900">
              <a:buFont typeface="Arial" panose="020B0604020202020204" pitchFamily="34" charset="0"/>
              <a:buChar char="•"/>
            </a:pPr>
            <a:endParaRPr lang="en-GB" sz="800" dirty="0" smtClean="0"/>
          </a:p>
          <a:p>
            <a:pPr marL="342900" indent="-342900">
              <a:buFont typeface="Arial" panose="020B0604020202020204" pitchFamily="34" charset="0"/>
              <a:buChar char="•"/>
            </a:pPr>
            <a:r>
              <a:rPr lang="en-GB" sz="2000" dirty="0" smtClean="0"/>
              <a:t>Expert opinion (quotation)</a:t>
            </a:r>
            <a:endParaRPr lang="en-GB" sz="2000" b="1" dirty="0" smtClean="0"/>
          </a:p>
          <a:p>
            <a:endParaRPr lang="en-GB" sz="1000" b="1" dirty="0"/>
          </a:p>
        </p:txBody>
      </p:sp>
    </p:spTree>
    <p:extLst>
      <p:ext uri="{BB962C8B-B14F-4D97-AF65-F5344CB8AC3E}">
        <p14:creationId xmlns:p14="http://schemas.microsoft.com/office/powerpoint/2010/main" val="130758252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0159"/>
            <a:ext cx="10515600" cy="1325563"/>
          </a:xfrm>
        </p:spPr>
        <p:txBody>
          <a:bodyPr>
            <a:normAutofit/>
          </a:bodyPr>
          <a:lstStyle/>
          <a:p>
            <a:pPr algn="ctr"/>
            <a:r>
              <a:rPr lang="en-GB" sz="5400" b="1" dirty="0" smtClean="0">
                <a:solidFill>
                  <a:srgbClr val="7030A0"/>
                </a:solidFill>
              </a:rPr>
              <a:t>Research Task</a:t>
            </a:r>
            <a:endParaRPr lang="en-GB" sz="5400" b="1" dirty="0">
              <a:solidFill>
                <a:srgbClr val="7030A0"/>
              </a:solidFill>
            </a:endParaRPr>
          </a:p>
        </p:txBody>
      </p:sp>
      <p:sp>
        <p:nvSpPr>
          <p:cNvPr id="3" name="Content Placeholder 2"/>
          <p:cNvSpPr>
            <a:spLocks noGrp="1"/>
          </p:cNvSpPr>
          <p:nvPr>
            <p:ph idx="1"/>
          </p:nvPr>
        </p:nvSpPr>
        <p:spPr>
          <a:xfrm>
            <a:off x="587230" y="768993"/>
            <a:ext cx="5120079" cy="2603762"/>
          </a:xfrm>
          <a:solidFill>
            <a:schemeClr val="accent2">
              <a:lumMod val="40000"/>
              <a:lumOff val="60000"/>
            </a:schemeClr>
          </a:solidFill>
          <a:ln w="28575">
            <a:solidFill>
              <a:schemeClr val="accent2">
                <a:lumMod val="75000"/>
              </a:schemeClr>
            </a:solidFill>
          </a:ln>
        </p:spPr>
        <p:txBody>
          <a:bodyPr>
            <a:normAutofit fontScale="92500"/>
          </a:bodyPr>
          <a:lstStyle/>
          <a:p>
            <a:pPr marL="0" indent="0">
              <a:buClr>
                <a:schemeClr val="accent3"/>
              </a:buClr>
              <a:buNone/>
              <a:defRPr/>
            </a:pPr>
            <a:r>
              <a:rPr lang="en-GB" sz="2400" dirty="0"/>
              <a:t>You are going to work in </a:t>
            </a:r>
            <a:r>
              <a:rPr lang="en-GB" sz="2400" dirty="0" smtClean="0"/>
              <a:t>table groups </a:t>
            </a:r>
            <a:r>
              <a:rPr lang="en-GB" sz="2400" dirty="0"/>
              <a:t>to look </a:t>
            </a:r>
            <a:r>
              <a:rPr lang="en-GB" sz="2400" dirty="0" smtClean="0"/>
              <a:t>through </a:t>
            </a:r>
            <a:r>
              <a:rPr lang="en-GB" sz="2400" dirty="0"/>
              <a:t>information </a:t>
            </a:r>
            <a:r>
              <a:rPr lang="en-GB" sz="2400" dirty="0" smtClean="0"/>
              <a:t>packs about</a:t>
            </a:r>
            <a:r>
              <a:rPr lang="en-GB" sz="2400" dirty="0"/>
              <a:t>:</a:t>
            </a:r>
          </a:p>
          <a:p>
            <a:pPr marL="0" indent="0">
              <a:buClr>
                <a:schemeClr val="accent3"/>
              </a:buClr>
              <a:buNone/>
              <a:defRPr/>
            </a:pPr>
            <a:endParaRPr lang="en-GB" sz="800" dirty="0"/>
          </a:p>
          <a:p>
            <a:pPr marL="640080" lvl="1" indent="-246888">
              <a:buFont typeface="Wingdings 2"/>
              <a:buChar char=""/>
              <a:defRPr/>
            </a:pPr>
            <a:r>
              <a:rPr lang="en-GB" dirty="0"/>
              <a:t>Shakespeare’s Life and Times</a:t>
            </a:r>
          </a:p>
          <a:p>
            <a:pPr marL="640080" lvl="1" indent="-246888">
              <a:buFont typeface="Wingdings 2"/>
              <a:buChar char=""/>
              <a:defRPr/>
            </a:pPr>
            <a:r>
              <a:rPr lang="en-GB" dirty="0"/>
              <a:t>Elizabethan England</a:t>
            </a:r>
          </a:p>
          <a:p>
            <a:pPr marL="640080" lvl="1" indent="-246888">
              <a:buFont typeface="Wingdings 2"/>
              <a:buChar char=""/>
              <a:defRPr/>
            </a:pPr>
            <a:r>
              <a:rPr lang="en-GB" dirty="0"/>
              <a:t>Shakespeare’s </a:t>
            </a:r>
            <a:r>
              <a:rPr lang="en-GB" dirty="0" smtClean="0"/>
              <a:t>Works </a:t>
            </a:r>
            <a:endParaRPr lang="en-GB" dirty="0"/>
          </a:p>
          <a:p>
            <a:pPr marL="640080" lvl="1" indent="-246888">
              <a:buFont typeface="Wingdings 2"/>
              <a:buChar char=""/>
              <a:defRPr/>
            </a:pPr>
            <a:r>
              <a:rPr lang="en-GB" dirty="0"/>
              <a:t>Elizabethan Theatre</a:t>
            </a:r>
          </a:p>
          <a:p>
            <a:pPr marL="0" indent="0">
              <a:buNone/>
            </a:pPr>
            <a:endParaRPr lang="en-GB" dirty="0"/>
          </a:p>
        </p:txBody>
      </p:sp>
      <p:sp>
        <p:nvSpPr>
          <p:cNvPr id="4" name="TextBox 3"/>
          <p:cNvSpPr txBox="1"/>
          <p:nvPr/>
        </p:nvSpPr>
        <p:spPr>
          <a:xfrm>
            <a:off x="587230" y="3548436"/>
            <a:ext cx="5120079" cy="830997"/>
          </a:xfrm>
          <a:prstGeom prst="rect">
            <a:avLst/>
          </a:prstGeom>
          <a:solidFill>
            <a:schemeClr val="accent4">
              <a:lumMod val="40000"/>
              <a:lumOff val="60000"/>
            </a:schemeClr>
          </a:solidFill>
          <a:ln w="28575">
            <a:solidFill>
              <a:schemeClr val="accent4">
                <a:lumMod val="75000"/>
              </a:schemeClr>
            </a:solidFill>
          </a:ln>
        </p:spPr>
        <p:txBody>
          <a:bodyPr wrap="square" rtlCol="0">
            <a:spAutoFit/>
          </a:bodyPr>
          <a:lstStyle/>
          <a:p>
            <a:pPr algn="just"/>
            <a:r>
              <a:rPr lang="en-GB" sz="2400" dirty="0" smtClean="0"/>
              <a:t>You must work as a team to answer all of the questions in </a:t>
            </a:r>
            <a:r>
              <a:rPr lang="en-GB" sz="2400" b="1" dirty="0" smtClean="0"/>
              <a:t>six minutes</a:t>
            </a:r>
            <a:r>
              <a:rPr lang="en-GB" sz="2400" dirty="0" smtClean="0"/>
              <a:t>.</a:t>
            </a:r>
            <a:endParaRPr lang="en-GB" sz="2400" dirty="0"/>
          </a:p>
        </p:txBody>
      </p:sp>
      <p:sp>
        <p:nvSpPr>
          <p:cNvPr id="5" name="TextBox 4"/>
          <p:cNvSpPr txBox="1"/>
          <p:nvPr/>
        </p:nvSpPr>
        <p:spPr>
          <a:xfrm>
            <a:off x="587230" y="4555114"/>
            <a:ext cx="5120079" cy="1938992"/>
          </a:xfrm>
          <a:prstGeom prst="rect">
            <a:avLst/>
          </a:prstGeom>
          <a:solidFill>
            <a:schemeClr val="accent6">
              <a:lumMod val="40000"/>
              <a:lumOff val="60000"/>
            </a:schemeClr>
          </a:solidFill>
          <a:ln w="28575">
            <a:solidFill>
              <a:schemeClr val="accent6">
                <a:lumMod val="75000"/>
              </a:schemeClr>
            </a:solidFill>
          </a:ln>
        </p:spPr>
        <p:txBody>
          <a:bodyPr wrap="square" rtlCol="0">
            <a:spAutoFit/>
          </a:bodyPr>
          <a:lstStyle/>
          <a:p>
            <a:pPr algn="just"/>
            <a:r>
              <a:rPr lang="en-GB" sz="2400" dirty="0" smtClean="0"/>
              <a:t>Next lesson, you will be creating an </a:t>
            </a:r>
            <a:r>
              <a:rPr lang="en-GB" sz="2400" b="1" dirty="0" smtClean="0"/>
              <a:t>informative leaflet </a:t>
            </a:r>
            <a:r>
              <a:rPr lang="en-GB" sz="2400" dirty="0" smtClean="0"/>
              <a:t>about Shakespeare and the Elizabethan period. You will need this information plus the information from the previous lesson. </a:t>
            </a:r>
            <a:endParaRPr lang="en-GB" sz="2400" dirty="0"/>
          </a:p>
        </p:txBody>
      </p:sp>
      <p:pic>
        <p:nvPicPr>
          <p:cNvPr id="6" name="Picture 5"/>
          <p:cNvPicPr>
            <a:picLocks noChangeAspect="1"/>
          </p:cNvPicPr>
          <p:nvPr/>
        </p:nvPicPr>
        <p:blipFill>
          <a:blip r:embed="rId2"/>
          <a:stretch>
            <a:fillRect/>
          </a:stretch>
        </p:blipFill>
        <p:spPr>
          <a:xfrm>
            <a:off x="6096000" y="768993"/>
            <a:ext cx="5142758" cy="5979951"/>
          </a:xfrm>
          <a:prstGeom prst="rect">
            <a:avLst/>
          </a:prstGeom>
          <a:ln w="28575">
            <a:solidFill>
              <a:schemeClr val="tx1"/>
            </a:solidFill>
          </a:ln>
        </p:spPr>
      </p:pic>
    </p:spTree>
    <p:extLst>
      <p:ext uri="{BB962C8B-B14F-4D97-AF65-F5344CB8AC3E}">
        <p14:creationId xmlns:p14="http://schemas.microsoft.com/office/powerpoint/2010/main" val="3460720966"/>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2846" y="94961"/>
            <a:ext cx="11533908" cy="1325563"/>
          </a:xfrm>
        </p:spPr>
        <p:txBody>
          <a:bodyPr>
            <a:noAutofit/>
          </a:bodyPr>
          <a:lstStyle/>
          <a:p>
            <a:r>
              <a:rPr lang="en-GB" sz="4800" b="1" dirty="0" smtClean="0">
                <a:solidFill>
                  <a:srgbClr val="7030A0"/>
                </a:solidFill>
              </a:rPr>
              <a:t>Homework: Annotating the Globe Theatre</a:t>
            </a:r>
            <a:endParaRPr lang="en-GB" sz="4800" b="1" dirty="0">
              <a:solidFill>
                <a:srgbClr val="7030A0"/>
              </a:solidFill>
            </a:endParaRPr>
          </a:p>
        </p:txBody>
      </p:sp>
      <p:sp>
        <p:nvSpPr>
          <p:cNvPr id="5" name="Content Placeholder 4"/>
          <p:cNvSpPr>
            <a:spLocks noGrp="1"/>
          </p:cNvSpPr>
          <p:nvPr>
            <p:ph sz="half" idx="1"/>
          </p:nvPr>
        </p:nvSpPr>
        <p:spPr>
          <a:xfrm>
            <a:off x="252846" y="1438131"/>
            <a:ext cx="6677890" cy="886402"/>
          </a:xfrm>
          <a:solidFill>
            <a:schemeClr val="accent1">
              <a:lumMod val="40000"/>
              <a:lumOff val="60000"/>
            </a:schemeClr>
          </a:solidFill>
          <a:ln w="28575">
            <a:solidFill>
              <a:schemeClr val="accent1">
                <a:lumMod val="75000"/>
              </a:schemeClr>
            </a:solidFill>
          </a:ln>
        </p:spPr>
        <p:txBody>
          <a:bodyPr>
            <a:normAutofit fontScale="92500"/>
          </a:bodyPr>
          <a:lstStyle/>
          <a:p>
            <a:pPr marL="0" indent="0" algn="just">
              <a:buNone/>
            </a:pPr>
            <a:r>
              <a:rPr lang="en-GB" dirty="0" smtClean="0"/>
              <a:t>Glue the diagram of the Globe Theatre into the </a:t>
            </a:r>
            <a:r>
              <a:rPr lang="en-GB" b="1" dirty="0" smtClean="0"/>
              <a:t>middle of the page </a:t>
            </a:r>
            <a:r>
              <a:rPr lang="en-GB" dirty="0" smtClean="0"/>
              <a:t>in your exercise book.</a:t>
            </a:r>
            <a:endParaRPr lang="en-GB" dirty="0"/>
          </a:p>
        </p:txBody>
      </p:sp>
      <p:pic>
        <p:nvPicPr>
          <p:cNvPr id="7" name="Content Placeholder 6"/>
          <p:cNvPicPr>
            <a:picLocks noGrp="1" noChangeAspect="1"/>
          </p:cNvPicPr>
          <p:nvPr>
            <p:ph sz="half" idx="2"/>
          </p:nvPr>
        </p:nvPicPr>
        <p:blipFill>
          <a:blip r:embed="rId2"/>
          <a:stretch>
            <a:fillRect/>
          </a:stretch>
        </p:blipFill>
        <p:spPr>
          <a:xfrm>
            <a:off x="7211291" y="1825625"/>
            <a:ext cx="4237326" cy="3905799"/>
          </a:xfrm>
          <a:prstGeom prst="rect">
            <a:avLst/>
          </a:prstGeom>
          <a:ln w="28575">
            <a:solidFill>
              <a:schemeClr val="tx1"/>
            </a:solidFill>
          </a:ln>
        </p:spPr>
      </p:pic>
      <p:sp>
        <p:nvSpPr>
          <p:cNvPr id="8" name="Content Placeholder 4"/>
          <p:cNvSpPr txBox="1">
            <a:spLocks/>
          </p:cNvSpPr>
          <p:nvPr/>
        </p:nvSpPr>
        <p:spPr>
          <a:xfrm>
            <a:off x="252846" y="2497267"/>
            <a:ext cx="6677890" cy="2012387"/>
          </a:xfrm>
          <a:prstGeom prst="rect">
            <a:avLst/>
          </a:prstGeom>
          <a:solidFill>
            <a:schemeClr val="accent4">
              <a:lumMod val="40000"/>
              <a:lumOff val="60000"/>
            </a:schemeClr>
          </a:solidFill>
          <a:ln w="28575">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dirty="0" smtClean="0"/>
              <a:t>Your homework is to research the Globe and </a:t>
            </a:r>
            <a:r>
              <a:rPr lang="en-GB" b="1" dirty="0" smtClean="0"/>
              <a:t>label the diagram </a:t>
            </a:r>
            <a:r>
              <a:rPr lang="en-GB" dirty="0" smtClean="0"/>
              <a:t>with information about the theatre. Use our class discussion as a starting point, but use the internet to find more information. </a:t>
            </a:r>
            <a:endParaRPr lang="en-GB" dirty="0"/>
          </a:p>
        </p:txBody>
      </p:sp>
      <p:sp>
        <p:nvSpPr>
          <p:cNvPr id="9" name="TextBox 8"/>
          <p:cNvSpPr txBox="1"/>
          <p:nvPr/>
        </p:nvSpPr>
        <p:spPr>
          <a:xfrm>
            <a:off x="252846" y="4682388"/>
            <a:ext cx="6677890" cy="1384995"/>
          </a:xfrm>
          <a:prstGeom prst="rect">
            <a:avLst/>
          </a:prstGeom>
          <a:solidFill>
            <a:schemeClr val="accent6">
              <a:lumMod val="40000"/>
              <a:lumOff val="60000"/>
            </a:schemeClr>
          </a:solidFill>
          <a:ln w="28575">
            <a:solidFill>
              <a:schemeClr val="accent6">
                <a:lumMod val="75000"/>
              </a:schemeClr>
            </a:solidFill>
          </a:ln>
        </p:spPr>
        <p:txBody>
          <a:bodyPr wrap="square" rtlCol="0">
            <a:spAutoFit/>
          </a:bodyPr>
          <a:lstStyle/>
          <a:p>
            <a:pPr algn="just"/>
            <a:r>
              <a:rPr lang="en-GB" sz="2800" dirty="0"/>
              <a:t>You need to </a:t>
            </a:r>
            <a:r>
              <a:rPr lang="en-GB" sz="2800" b="1" dirty="0"/>
              <a:t>fill the page with notes </a:t>
            </a:r>
            <a:r>
              <a:rPr lang="en-GB" sz="2800" dirty="0"/>
              <a:t>about different areas of the theatre, how they were used and why.  </a:t>
            </a:r>
          </a:p>
        </p:txBody>
      </p:sp>
    </p:spTree>
    <p:extLst>
      <p:ext uri="{BB962C8B-B14F-4D97-AF65-F5344CB8AC3E}">
        <p14:creationId xmlns:p14="http://schemas.microsoft.com/office/powerpoint/2010/main" val="256548096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en-GB" sz="5400" b="1" dirty="0" smtClean="0">
                <a:solidFill>
                  <a:srgbClr val="7030A0"/>
                </a:solidFill>
              </a:rPr>
              <a:t>Shakespeare “Whoosh!” &amp; Leaflet</a:t>
            </a:r>
            <a:endParaRPr lang="en-GB" sz="5400" b="1" dirty="0">
              <a:solidFill>
                <a:srgbClr val="7030A0"/>
              </a:solidFill>
            </a:endParaRPr>
          </a:p>
        </p:txBody>
      </p:sp>
      <p:pic>
        <p:nvPicPr>
          <p:cNvPr id="7" name="Content Placeholder 6"/>
          <p:cNvPicPr>
            <a:picLocks noGrp="1" noChangeAspect="1"/>
          </p:cNvPicPr>
          <p:nvPr>
            <p:ph idx="1"/>
          </p:nvPr>
        </p:nvPicPr>
        <p:blipFill>
          <a:blip r:embed="rId2"/>
          <a:stretch>
            <a:fillRect/>
          </a:stretch>
        </p:blipFill>
        <p:spPr>
          <a:xfrm>
            <a:off x="1584102" y="1185660"/>
            <a:ext cx="8444918" cy="5220495"/>
          </a:xfrm>
          <a:prstGeom prst="rect">
            <a:avLst/>
          </a:prstGeom>
          <a:ln w="28575">
            <a:solidFill>
              <a:schemeClr val="tx1"/>
            </a:solidFill>
          </a:ln>
        </p:spPr>
      </p:pic>
    </p:spTree>
    <p:extLst>
      <p:ext uri="{BB962C8B-B14F-4D97-AF65-F5344CB8AC3E}">
        <p14:creationId xmlns:p14="http://schemas.microsoft.com/office/powerpoint/2010/main" val="28435353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411" y="5237"/>
            <a:ext cx="10515600" cy="1325563"/>
          </a:xfrm>
        </p:spPr>
        <p:txBody>
          <a:bodyPr>
            <a:normAutofit/>
          </a:bodyPr>
          <a:lstStyle/>
          <a:p>
            <a:pPr algn="ctr"/>
            <a:r>
              <a:rPr lang="en-GB" sz="5400" b="1" dirty="0" smtClean="0">
                <a:solidFill>
                  <a:srgbClr val="7030A0"/>
                </a:solidFill>
              </a:rPr>
              <a:t>Introducing The Globe Theatre </a:t>
            </a:r>
            <a:endParaRPr lang="en-GB" sz="5400" b="1" dirty="0">
              <a:solidFill>
                <a:srgbClr val="7030A0"/>
              </a:solidFill>
            </a:endParaRPr>
          </a:p>
        </p:txBody>
      </p:sp>
      <p:pic>
        <p:nvPicPr>
          <p:cNvPr id="3" name="Picture 2"/>
          <p:cNvPicPr>
            <a:picLocks noChangeAspect="1"/>
          </p:cNvPicPr>
          <p:nvPr/>
        </p:nvPicPr>
        <p:blipFill>
          <a:blip r:embed="rId2"/>
          <a:stretch>
            <a:fillRect/>
          </a:stretch>
        </p:blipFill>
        <p:spPr>
          <a:xfrm>
            <a:off x="2058473" y="1086102"/>
            <a:ext cx="7817476" cy="5527200"/>
          </a:xfrm>
          <a:prstGeom prst="rect">
            <a:avLst/>
          </a:prstGeom>
          <a:ln w="28575">
            <a:solidFill>
              <a:schemeClr val="tx1"/>
            </a:solidFill>
          </a:ln>
        </p:spPr>
      </p:pic>
    </p:spTree>
    <p:extLst>
      <p:ext uri="{BB962C8B-B14F-4D97-AF65-F5344CB8AC3E}">
        <p14:creationId xmlns:p14="http://schemas.microsoft.com/office/powerpoint/2010/main" val="214169584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3806" y="-231821"/>
            <a:ext cx="10515600" cy="1325563"/>
          </a:xfrm>
        </p:spPr>
        <p:txBody>
          <a:bodyPr>
            <a:normAutofit/>
          </a:bodyPr>
          <a:lstStyle/>
          <a:p>
            <a:pPr algn="ctr"/>
            <a:r>
              <a:rPr lang="en-GB" sz="5400" b="1" dirty="0" smtClean="0">
                <a:solidFill>
                  <a:srgbClr val="7030A0"/>
                </a:solidFill>
              </a:rPr>
              <a:t>Starter: An Improvised Performance</a:t>
            </a:r>
            <a:endParaRPr lang="en-GB" sz="5400" b="1" dirty="0">
              <a:solidFill>
                <a:srgbClr val="7030A0"/>
              </a:solidFill>
            </a:endParaRPr>
          </a:p>
        </p:txBody>
      </p:sp>
      <p:sp>
        <p:nvSpPr>
          <p:cNvPr id="4" name="Content Placeholder 3"/>
          <p:cNvSpPr>
            <a:spLocks noGrp="1"/>
          </p:cNvSpPr>
          <p:nvPr>
            <p:ph sz="half" idx="1"/>
          </p:nvPr>
        </p:nvSpPr>
        <p:spPr>
          <a:xfrm>
            <a:off x="244697" y="979237"/>
            <a:ext cx="6838683" cy="5410089"/>
          </a:xfrm>
          <a:solidFill>
            <a:schemeClr val="accent1">
              <a:lumMod val="40000"/>
              <a:lumOff val="60000"/>
            </a:schemeClr>
          </a:solidFill>
          <a:ln w="28575">
            <a:solidFill>
              <a:schemeClr val="accent1">
                <a:lumMod val="75000"/>
              </a:schemeClr>
            </a:solidFill>
          </a:ln>
        </p:spPr>
        <p:txBody>
          <a:bodyPr>
            <a:normAutofit lnSpcReduction="10000"/>
          </a:bodyPr>
          <a:lstStyle/>
          <a:p>
            <a:pPr marL="0" indent="0" algn="just">
              <a:buNone/>
            </a:pPr>
            <a:r>
              <a:rPr lang="en-GB" sz="2400" dirty="0" smtClean="0"/>
              <a:t>We are going to quickly learn the plot of a Shakespeare play using a technique called ‘Whoosh!’</a:t>
            </a:r>
          </a:p>
          <a:p>
            <a:pPr marL="0" indent="0" algn="just">
              <a:buNone/>
            </a:pPr>
            <a:endParaRPr lang="en-GB" sz="800" dirty="0"/>
          </a:p>
          <a:p>
            <a:pPr marL="457200" indent="-457200" algn="just">
              <a:buAutoNum type="arabicParenR"/>
            </a:pPr>
            <a:r>
              <a:rPr lang="en-GB" sz="2400" dirty="0" smtClean="0"/>
              <a:t>Everyone must get into a circle.</a:t>
            </a:r>
          </a:p>
          <a:p>
            <a:pPr marL="457200" indent="-457200" algn="just">
              <a:buAutoNum type="arabicParenR"/>
            </a:pPr>
            <a:endParaRPr lang="en-GB" sz="800" dirty="0" smtClean="0"/>
          </a:p>
          <a:p>
            <a:pPr marL="457200" indent="-457200" algn="just">
              <a:buAutoNum type="arabicParenR"/>
            </a:pPr>
            <a:r>
              <a:rPr lang="en-GB" sz="2400" dirty="0" smtClean="0"/>
              <a:t>I will narrate the story, if I point to you then you become the character or object mentioned.</a:t>
            </a:r>
          </a:p>
          <a:p>
            <a:pPr marL="457200" indent="-457200" algn="just">
              <a:buAutoNum type="arabicParenR"/>
            </a:pPr>
            <a:endParaRPr lang="en-GB" sz="800" dirty="0" smtClean="0"/>
          </a:p>
          <a:p>
            <a:pPr marL="457200" indent="-457200" algn="just">
              <a:buAutoNum type="arabicParenR"/>
            </a:pPr>
            <a:r>
              <a:rPr lang="en-GB" sz="2400" dirty="0" smtClean="0"/>
              <a:t>You must improvise and act out your role.</a:t>
            </a:r>
          </a:p>
          <a:p>
            <a:pPr marL="457200" indent="-457200" algn="just">
              <a:buAutoNum type="arabicParenR"/>
            </a:pPr>
            <a:endParaRPr lang="en-GB" sz="800" dirty="0" smtClean="0"/>
          </a:p>
          <a:p>
            <a:pPr marL="457200" indent="-457200" algn="just">
              <a:buAutoNum type="arabicParenR"/>
            </a:pPr>
            <a:r>
              <a:rPr lang="en-GB" sz="2400" dirty="0" smtClean="0"/>
              <a:t>I may give you lines to repeat.</a:t>
            </a:r>
          </a:p>
          <a:p>
            <a:pPr marL="457200" indent="-457200" algn="just">
              <a:buAutoNum type="arabicParenR"/>
            </a:pPr>
            <a:endParaRPr lang="en-GB" sz="800" dirty="0" smtClean="0"/>
          </a:p>
          <a:p>
            <a:pPr marL="457200" indent="-457200" algn="just">
              <a:buAutoNum type="arabicParenR"/>
            </a:pPr>
            <a:r>
              <a:rPr lang="en-GB" sz="2400" dirty="0" smtClean="0"/>
              <a:t>When I say “whoosh!”, everyone back to their original places.</a:t>
            </a:r>
          </a:p>
          <a:p>
            <a:pPr marL="457200" indent="-457200" algn="just">
              <a:buAutoNum type="arabicParenR"/>
            </a:pPr>
            <a:endParaRPr lang="en-GB" sz="800" dirty="0" smtClean="0"/>
          </a:p>
          <a:p>
            <a:pPr marL="457200" indent="-457200" algn="just">
              <a:buAutoNum type="arabicParenR"/>
            </a:pPr>
            <a:r>
              <a:rPr lang="en-GB" sz="2400" dirty="0" smtClean="0"/>
              <a:t>Everyone must get involved!</a:t>
            </a:r>
            <a:endParaRPr lang="en-GB" sz="2400" dirty="0"/>
          </a:p>
        </p:txBody>
      </p:sp>
      <p:pic>
        <p:nvPicPr>
          <p:cNvPr id="5" name="Content Placeholder 4"/>
          <p:cNvPicPr>
            <a:picLocks noGrp="1" noChangeAspect="1"/>
          </p:cNvPicPr>
          <p:nvPr>
            <p:ph sz="half" idx="2"/>
          </p:nvPr>
        </p:nvPicPr>
        <p:blipFill>
          <a:blip r:embed="rId2"/>
          <a:stretch>
            <a:fillRect/>
          </a:stretch>
        </p:blipFill>
        <p:spPr>
          <a:xfrm>
            <a:off x="7580910" y="877421"/>
            <a:ext cx="3708496" cy="5728227"/>
          </a:xfrm>
          <a:prstGeom prst="rect">
            <a:avLst/>
          </a:prstGeom>
          <a:ln w="28575">
            <a:solidFill>
              <a:schemeClr val="tx1"/>
            </a:solidFill>
          </a:ln>
        </p:spPr>
      </p:pic>
    </p:spTree>
    <p:extLst>
      <p:ext uri="{BB962C8B-B14F-4D97-AF65-F5344CB8AC3E}">
        <p14:creationId xmlns:p14="http://schemas.microsoft.com/office/powerpoint/2010/main" val="323993484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99245" y="0"/>
            <a:ext cx="10954555" cy="1325563"/>
          </a:xfrm>
        </p:spPr>
        <p:txBody>
          <a:bodyPr>
            <a:noAutofit/>
          </a:bodyPr>
          <a:lstStyle/>
          <a:p>
            <a:r>
              <a:rPr lang="en-GB" sz="5400" b="1" dirty="0" smtClean="0">
                <a:solidFill>
                  <a:srgbClr val="7030A0"/>
                </a:solidFill>
              </a:rPr>
              <a:t>Using your Research to Create a Leaflet</a:t>
            </a:r>
            <a:endParaRPr lang="en-GB" sz="5400" b="1" dirty="0">
              <a:solidFill>
                <a:srgbClr val="7030A0"/>
              </a:solidFill>
            </a:endParaRPr>
          </a:p>
        </p:txBody>
      </p:sp>
      <p:sp>
        <p:nvSpPr>
          <p:cNvPr id="6" name="Content Placeholder 5"/>
          <p:cNvSpPr>
            <a:spLocks noGrp="1"/>
          </p:cNvSpPr>
          <p:nvPr>
            <p:ph idx="1"/>
          </p:nvPr>
        </p:nvSpPr>
        <p:spPr>
          <a:xfrm>
            <a:off x="399245" y="1125977"/>
            <a:ext cx="6412338" cy="3642418"/>
          </a:xfrm>
          <a:solidFill>
            <a:schemeClr val="accent2">
              <a:lumMod val="40000"/>
              <a:lumOff val="60000"/>
            </a:schemeClr>
          </a:solidFill>
          <a:ln w="28575">
            <a:solidFill>
              <a:schemeClr val="accent2">
                <a:lumMod val="75000"/>
              </a:schemeClr>
            </a:solidFill>
          </a:ln>
        </p:spPr>
        <p:txBody>
          <a:bodyPr/>
          <a:lstStyle/>
          <a:p>
            <a:pPr marL="514350" indent="-514350">
              <a:buAutoNum type="arabicParenR"/>
            </a:pPr>
            <a:r>
              <a:rPr lang="en-GB" sz="2400" dirty="0" smtClean="0"/>
              <a:t>Fold your A4 sheet in two.</a:t>
            </a:r>
          </a:p>
          <a:p>
            <a:pPr marL="514350" indent="-514350">
              <a:buAutoNum type="arabicParenR"/>
            </a:pPr>
            <a:r>
              <a:rPr lang="en-GB" sz="2400" dirty="0" smtClean="0"/>
              <a:t>The first page is a </a:t>
            </a:r>
            <a:r>
              <a:rPr lang="en-GB" sz="2400" b="1" dirty="0" smtClean="0"/>
              <a:t>title page </a:t>
            </a:r>
            <a:r>
              <a:rPr lang="en-GB" sz="2400" dirty="0" smtClean="0"/>
              <a:t>– it needs to grab attention (use images and colour).</a:t>
            </a:r>
          </a:p>
          <a:p>
            <a:pPr marL="514350" indent="-514350">
              <a:buAutoNum type="arabicParenR"/>
            </a:pPr>
            <a:r>
              <a:rPr lang="en-GB" sz="2400" dirty="0" smtClean="0"/>
              <a:t>The first page should be called ‘</a:t>
            </a:r>
            <a:r>
              <a:rPr lang="en-GB" sz="2400" b="1" dirty="0" smtClean="0"/>
              <a:t>Shakespeare’s Life &amp; Work</a:t>
            </a:r>
            <a:r>
              <a:rPr lang="en-GB" sz="2400" dirty="0" smtClean="0"/>
              <a:t>’. </a:t>
            </a:r>
          </a:p>
          <a:p>
            <a:pPr marL="514350" indent="-514350">
              <a:buAutoNum type="arabicParenR"/>
            </a:pPr>
            <a:r>
              <a:rPr lang="en-GB" sz="2400" dirty="0" smtClean="0"/>
              <a:t>The second page should be called ‘</a:t>
            </a:r>
            <a:r>
              <a:rPr lang="en-GB" sz="2400" b="1" dirty="0" smtClean="0"/>
              <a:t>The Elizabethan Period</a:t>
            </a:r>
            <a:r>
              <a:rPr lang="en-GB" sz="2400" dirty="0" smtClean="0"/>
              <a:t>’.</a:t>
            </a:r>
          </a:p>
          <a:p>
            <a:pPr marL="514350" indent="-514350">
              <a:buAutoNum type="arabicParenR"/>
            </a:pPr>
            <a:r>
              <a:rPr lang="en-GB" sz="2400" dirty="0" smtClean="0"/>
              <a:t>Leave the back page </a:t>
            </a:r>
            <a:r>
              <a:rPr lang="en-GB" sz="2400" b="1" dirty="0" smtClean="0"/>
              <a:t>blank</a:t>
            </a:r>
            <a:r>
              <a:rPr lang="en-GB" sz="2400" dirty="0" smtClean="0"/>
              <a:t> so it can be glued into your book.</a:t>
            </a:r>
          </a:p>
          <a:p>
            <a:pPr marL="514350" indent="-514350">
              <a:buAutoNum type="arabicParenR"/>
            </a:pPr>
            <a:endParaRPr lang="en-GB" dirty="0"/>
          </a:p>
        </p:txBody>
      </p:sp>
      <p:pic>
        <p:nvPicPr>
          <p:cNvPr id="7" name="Picture 6"/>
          <p:cNvPicPr>
            <a:picLocks noChangeAspect="1"/>
          </p:cNvPicPr>
          <p:nvPr/>
        </p:nvPicPr>
        <p:blipFill>
          <a:blip r:embed="rId2"/>
          <a:stretch>
            <a:fillRect/>
          </a:stretch>
        </p:blipFill>
        <p:spPr>
          <a:xfrm>
            <a:off x="7203314" y="1125977"/>
            <a:ext cx="4542217" cy="5405878"/>
          </a:xfrm>
          <a:prstGeom prst="rect">
            <a:avLst/>
          </a:prstGeom>
          <a:ln w="28575">
            <a:solidFill>
              <a:schemeClr val="tx1"/>
            </a:solidFill>
          </a:ln>
        </p:spPr>
      </p:pic>
      <p:sp>
        <p:nvSpPr>
          <p:cNvPr id="8" name="TextBox 7"/>
          <p:cNvSpPr txBox="1"/>
          <p:nvPr/>
        </p:nvSpPr>
        <p:spPr>
          <a:xfrm>
            <a:off x="354169" y="4945487"/>
            <a:ext cx="6502490" cy="830997"/>
          </a:xfrm>
          <a:prstGeom prst="rect">
            <a:avLst/>
          </a:prstGeom>
          <a:solidFill>
            <a:schemeClr val="accent6">
              <a:lumMod val="40000"/>
              <a:lumOff val="60000"/>
            </a:schemeClr>
          </a:solidFill>
          <a:ln w="28575">
            <a:solidFill>
              <a:srgbClr val="00B050"/>
            </a:solidFill>
          </a:ln>
        </p:spPr>
        <p:txBody>
          <a:bodyPr wrap="square" rtlCol="0">
            <a:spAutoFit/>
          </a:bodyPr>
          <a:lstStyle/>
          <a:p>
            <a:r>
              <a:rPr lang="en-GB" sz="2400" dirty="0" smtClean="0"/>
              <a:t>What would be the most effective </a:t>
            </a:r>
            <a:r>
              <a:rPr lang="en-GB" sz="2400" b="1" dirty="0" smtClean="0"/>
              <a:t>structure</a:t>
            </a:r>
            <a:r>
              <a:rPr lang="en-GB" sz="2400" dirty="0" smtClean="0"/>
              <a:t> for a leaflet? How could you target a </a:t>
            </a:r>
            <a:r>
              <a:rPr lang="en-GB" sz="2400" b="1" dirty="0" smtClean="0"/>
              <a:t>year six audience</a:t>
            </a:r>
            <a:r>
              <a:rPr lang="en-GB" sz="2400" dirty="0" smtClean="0"/>
              <a:t>?</a:t>
            </a:r>
            <a:endParaRPr lang="en-GB" sz="2400" dirty="0"/>
          </a:p>
        </p:txBody>
      </p:sp>
    </p:spTree>
    <p:extLst>
      <p:ext uri="{BB962C8B-B14F-4D97-AF65-F5344CB8AC3E}">
        <p14:creationId xmlns:p14="http://schemas.microsoft.com/office/powerpoint/2010/main" val="377322760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0"/>
            <a:ext cx="10806737" cy="1325563"/>
          </a:xfrm>
        </p:spPr>
        <p:txBody>
          <a:bodyPr>
            <a:normAutofit/>
          </a:bodyPr>
          <a:lstStyle/>
          <a:p>
            <a:r>
              <a:rPr lang="en-GB" sz="5400" b="1" dirty="0" smtClean="0">
                <a:solidFill>
                  <a:srgbClr val="7030A0"/>
                </a:solidFill>
              </a:rPr>
              <a:t>Reading ‘A Midsummer Night’s Dream’</a:t>
            </a:r>
            <a:endParaRPr lang="en-GB" sz="5400" b="1" dirty="0">
              <a:solidFill>
                <a:srgbClr val="7030A0"/>
              </a:solidFill>
            </a:endParaRPr>
          </a:p>
        </p:txBody>
      </p:sp>
      <p:pic>
        <p:nvPicPr>
          <p:cNvPr id="4" name="Content Placeholder 3"/>
          <p:cNvPicPr>
            <a:picLocks noGrp="1" noChangeAspect="1"/>
          </p:cNvPicPr>
          <p:nvPr>
            <p:ph idx="1"/>
          </p:nvPr>
        </p:nvPicPr>
        <p:blipFill>
          <a:blip r:embed="rId2"/>
          <a:stretch>
            <a:fillRect/>
          </a:stretch>
        </p:blipFill>
        <p:spPr>
          <a:xfrm>
            <a:off x="547063" y="1152525"/>
            <a:ext cx="11097874" cy="5128563"/>
          </a:xfrm>
          <a:prstGeom prst="rect">
            <a:avLst/>
          </a:prstGeom>
          <a:ln w="28575">
            <a:solidFill>
              <a:schemeClr val="tx1"/>
            </a:solidFill>
          </a:ln>
        </p:spPr>
      </p:pic>
    </p:spTree>
    <p:extLst>
      <p:ext uri="{BB962C8B-B14F-4D97-AF65-F5344CB8AC3E}">
        <p14:creationId xmlns:p14="http://schemas.microsoft.com/office/powerpoint/2010/main" val="271291277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836" y="-124691"/>
            <a:ext cx="11208327" cy="1325563"/>
          </a:xfrm>
        </p:spPr>
        <p:txBody>
          <a:bodyPr>
            <a:noAutofit/>
          </a:bodyPr>
          <a:lstStyle/>
          <a:p>
            <a:pPr algn="ctr"/>
            <a:r>
              <a:rPr lang="en-GB" sz="5400" b="1" dirty="0" smtClean="0">
                <a:solidFill>
                  <a:srgbClr val="7030A0"/>
                </a:solidFill>
              </a:rPr>
              <a:t>Starter: Creating a Shakespearean Insult</a:t>
            </a:r>
            <a:endParaRPr lang="en-GB" sz="5400" b="1" dirty="0">
              <a:solidFill>
                <a:srgbClr val="7030A0"/>
              </a:solidFill>
            </a:endParaRPr>
          </a:p>
        </p:txBody>
      </p:sp>
      <p:sp>
        <p:nvSpPr>
          <p:cNvPr id="4" name="Content Placeholder 3"/>
          <p:cNvSpPr>
            <a:spLocks noGrp="1"/>
          </p:cNvSpPr>
          <p:nvPr>
            <p:ph sz="half" idx="1"/>
          </p:nvPr>
        </p:nvSpPr>
        <p:spPr>
          <a:xfrm>
            <a:off x="145473" y="1111828"/>
            <a:ext cx="3886199" cy="5356985"/>
          </a:xfrm>
          <a:solidFill>
            <a:schemeClr val="accent2">
              <a:lumMod val="40000"/>
              <a:lumOff val="60000"/>
            </a:schemeClr>
          </a:solidFill>
          <a:ln w="28575">
            <a:solidFill>
              <a:schemeClr val="accent2">
                <a:lumMod val="75000"/>
              </a:schemeClr>
            </a:solidFill>
          </a:ln>
        </p:spPr>
        <p:txBody>
          <a:bodyPr>
            <a:normAutofit fontScale="92500" lnSpcReduction="10000"/>
          </a:bodyPr>
          <a:lstStyle/>
          <a:p>
            <a:pPr marL="457200" indent="-457200">
              <a:buAutoNum type="arabicParenR"/>
            </a:pPr>
            <a:r>
              <a:rPr lang="en-GB" sz="2400" dirty="0" smtClean="0"/>
              <a:t>Glue the worksheet into the next page of your book</a:t>
            </a:r>
          </a:p>
          <a:p>
            <a:pPr marL="457200" indent="-457200">
              <a:buAutoNum type="arabicParenR"/>
            </a:pPr>
            <a:endParaRPr lang="en-GB" sz="1100" dirty="0" smtClean="0"/>
          </a:p>
          <a:p>
            <a:pPr marL="457200" indent="-457200">
              <a:buAutoNum type="arabicParenR"/>
            </a:pPr>
            <a:r>
              <a:rPr lang="en-GB" sz="2400" dirty="0" smtClean="0"/>
              <a:t>Choose a word from column A</a:t>
            </a:r>
          </a:p>
          <a:p>
            <a:pPr marL="457200" indent="-457200">
              <a:buAutoNum type="arabicParenR"/>
            </a:pPr>
            <a:endParaRPr lang="en-GB" sz="1000" dirty="0" smtClean="0"/>
          </a:p>
          <a:p>
            <a:pPr marL="457200" indent="-457200">
              <a:buAutoNum type="arabicParenR"/>
            </a:pPr>
            <a:r>
              <a:rPr lang="en-GB" sz="2400" dirty="0" smtClean="0"/>
              <a:t>Choose another word from column B</a:t>
            </a:r>
          </a:p>
          <a:p>
            <a:pPr marL="457200" indent="-457200">
              <a:buAutoNum type="arabicParenR"/>
            </a:pPr>
            <a:endParaRPr lang="en-GB" sz="1000" dirty="0" smtClean="0"/>
          </a:p>
          <a:p>
            <a:pPr marL="457200" indent="-457200">
              <a:buAutoNum type="arabicParenR"/>
            </a:pPr>
            <a:r>
              <a:rPr lang="en-GB" sz="2400" dirty="0" smtClean="0"/>
              <a:t>Choose a final word from column C</a:t>
            </a:r>
          </a:p>
          <a:p>
            <a:pPr marL="457200" indent="-457200">
              <a:buAutoNum type="arabicParenR"/>
            </a:pPr>
            <a:endParaRPr lang="en-GB" sz="1000" dirty="0" smtClean="0"/>
          </a:p>
          <a:p>
            <a:pPr marL="457200" indent="-457200">
              <a:buAutoNum type="arabicParenR"/>
            </a:pPr>
            <a:r>
              <a:rPr lang="en-GB" sz="2400" dirty="0" smtClean="0"/>
              <a:t>Begin your sentence with “thou”</a:t>
            </a:r>
          </a:p>
          <a:p>
            <a:pPr marL="457200" indent="-457200">
              <a:buAutoNum type="arabicParenR"/>
            </a:pPr>
            <a:endParaRPr lang="en-GB" sz="900" dirty="0" smtClean="0"/>
          </a:p>
          <a:p>
            <a:pPr marL="457200" indent="-457200">
              <a:buAutoNum type="arabicParenR"/>
            </a:pPr>
            <a:r>
              <a:rPr lang="en-GB" sz="2400" dirty="0" smtClean="0"/>
              <a:t>Insult me to answer your name in the register!</a:t>
            </a:r>
            <a:endParaRPr lang="en-GB" sz="2400" dirty="0"/>
          </a:p>
        </p:txBody>
      </p:sp>
      <p:pic>
        <p:nvPicPr>
          <p:cNvPr id="6" name="Content Placeholder 5"/>
          <p:cNvPicPr>
            <a:picLocks noGrp="1" noChangeAspect="1"/>
          </p:cNvPicPr>
          <p:nvPr>
            <p:ph sz="half" idx="2"/>
          </p:nvPr>
        </p:nvPicPr>
        <p:blipFill rotWithShape="1">
          <a:blip r:embed="rId2"/>
          <a:srcRect l="13636" t="14572" r="12434" b="15695"/>
          <a:stretch/>
        </p:blipFill>
        <p:spPr>
          <a:xfrm>
            <a:off x="8160327" y="1111828"/>
            <a:ext cx="3830782" cy="2680854"/>
          </a:xfrm>
          <a:prstGeom prst="rect">
            <a:avLst/>
          </a:prstGeom>
          <a:ln w="28575">
            <a:solidFill>
              <a:schemeClr val="tx1"/>
            </a:solidFill>
          </a:ln>
        </p:spPr>
      </p:pic>
      <p:pic>
        <p:nvPicPr>
          <p:cNvPr id="7" name="Picture 6"/>
          <p:cNvPicPr>
            <a:picLocks noChangeAspect="1"/>
          </p:cNvPicPr>
          <p:nvPr/>
        </p:nvPicPr>
        <p:blipFill rotWithShape="1">
          <a:blip r:embed="rId3"/>
          <a:srcRect l="14517" t="16324" r="12815" b="16561"/>
          <a:stretch/>
        </p:blipFill>
        <p:spPr>
          <a:xfrm>
            <a:off x="8154587" y="3792683"/>
            <a:ext cx="3836522" cy="2628900"/>
          </a:xfrm>
          <a:prstGeom prst="rect">
            <a:avLst/>
          </a:prstGeom>
          <a:ln w="28575">
            <a:solidFill>
              <a:schemeClr val="tx1"/>
            </a:solidFill>
          </a:ln>
        </p:spPr>
      </p:pic>
      <p:pic>
        <p:nvPicPr>
          <p:cNvPr id="8" name="Picture 7"/>
          <p:cNvPicPr>
            <a:picLocks noChangeAspect="1"/>
          </p:cNvPicPr>
          <p:nvPr/>
        </p:nvPicPr>
        <p:blipFill rotWithShape="1">
          <a:blip r:embed="rId4"/>
          <a:srcRect l="13635" t="16561" r="14400" b="17510"/>
          <a:stretch/>
        </p:blipFill>
        <p:spPr>
          <a:xfrm>
            <a:off x="4200606" y="1111829"/>
            <a:ext cx="3944135" cy="2680854"/>
          </a:xfrm>
          <a:prstGeom prst="rect">
            <a:avLst/>
          </a:prstGeom>
          <a:ln w="28575">
            <a:solidFill>
              <a:schemeClr val="tx1"/>
            </a:solidFill>
          </a:ln>
        </p:spPr>
      </p:pic>
      <p:pic>
        <p:nvPicPr>
          <p:cNvPr id="9" name="Picture 8"/>
          <p:cNvPicPr>
            <a:picLocks noChangeAspect="1"/>
          </p:cNvPicPr>
          <p:nvPr/>
        </p:nvPicPr>
        <p:blipFill rotWithShape="1">
          <a:blip r:embed="rId5"/>
          <a:srcRect l="14165" t="15612" r="12991" b="17984"/>
          <a:stretch/>
        </p:blipFill>
        <p:spPr>
          <a:xfrm>
            <a:off x="4200606" y="3792682"/>
            <a:ext cx="3956851" cy="2676131"/>
          </a:xfrm>
          <a:prstGeom prst="rect">
            <a:avLst/>
          </a:prstGeom>
          <a:ln w="28575">
            <a:solidFill>
              <a:schemeClr val="tx1"/>
            </a:solidFill>
          </a:ln>
        </p:spPr>
      </p:pic>
    </p:spTree>
    <p:extLst>
      <p:ext uri="{BB962C8B-B14F-4D97-AF65-F5344CB8AC3E}">
        <p14:creationId xmlns:p14="http://schemas.microsoft.com/office/powerpoint/2010/main" val="296220145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5307" y="-141668"/>
            <a:ext cx="10748493" cy="1325563"/>
          </a:xfrm>
        </p:spPr>
        <p:txBody>
          <a:bodyPr>
            <a:noAutofit/>
          </a:bodyPr>
          <a:lstStyle/>
          <a:p>
            <a:pPr algn="ctr"/>
            <a:r>
              <a:rPr lang="en-GB" sz="4800" b="1" dirty="0" smtClean="0">
                <a:solidFill>
                  <a:srgbClr val="7030A0"/>
                </a:solidFill>
              </a:rPr>
              <a:t>Exploring the Language: Act 1, Scene 1</a:t>
            </a:r>
            <a:endParaRPr lang="en-GB" sz="4800" b="1" dirty="0">
              <a:solidFill>
                <a:srgbClr val="7030A0"/>
              </a:solidFill>
            </a:endParaRPr>
          </a:p>
        </p:txBody>
      </p:sp>
      <p:sp>
        <p:nvSpPr>
          <p:cNvPr id="5" name="Content Placeholder 4"/>
          <p:cNvSpPr>
            <a:spLocks noGrp="1"/>
          </p:cNvSpPr>
          <p:nvPr>
            <p:ph sz="half" idx="1"/>
          </p:nvPr>
        </p:nvSpPr>
        <p:spPr>
          <a:xfrm>
            <a:off x="115911" y="1068946"/>
            <a:ext cx="5903890" cy="5789053"/>
          </a:xfrm>
        </p:spPr>
        <p:txBody>
          <a:bodyPr>
            <a:normAutofit fontScale="70000" lnSpcReduction="20000"/>
          </a:bodyPr>
          <a:lstStyle/>
          <a:p>
            <a:pPr marL="0" indent="0">
              <a:buNone/>
            </a:pPr>
            <a:r>
              <a:rPr lang="en-GB" b="1" dirty="0"/>
              <a:t>THESEUS</a:t>
            </a:r>
            <a:r>
              <a:rPr lang="en-GB" dirty="0"/>
              <a:t> What say you, Hermia? Be advised fair maid:</a:t>
            </a:r>
            <a:br>
              <a:rPr lang="en-GB" dirty="0"/>
            </a:br>
            <a:r>
              <a:rPr lang="en-GB" dirty="0"/>
              <a:t>To you your father should be as a god;</a:t>
            </a:r>
            <a:br>
              <a:rPr lang="en-GB" dirty="0"/>
            </a:br>
            <a:r>
              <a:rPr lang="en-GB" dirty="0"/>
              <a:t>One that composed your beauties, yea, and one</a:t>
            </a:r>
            <a:br>
              <a:rPr lang="en-GB" dirty="0"/>
            </a:br>
            <a:r>
              <a:rPr lang="en-GB" dirty="0"/>
              <a:t>To whom you are but as a form in wax</a:t>
            </a:r>
            <a:br>
              <a:rPr lang="en-GB" dirty="0"/>
            </a:br>
            <a:r>
              <a:rPr lang="en-GB" dirty="0"/>
              <a:t>By him imprinted and within his power</a:t>
            </a:r>
            <a:br>
              <a:rPr lang="en-GB" dirty="0"/>
            </a:br>
            <a:r>
              <a:rPr lang="en-GB" dirty="0"/>
              <a:t>To leave the figure or disfigure it.</a:t>
            </a:r>
            <a:br>
              <a:rPr lang="en-GB" dirty="0"/>
            </a:br>
            <a:r>
              <a:rPr lang="en-GB" dirty="0"/>
              <a:t>Demetrius is a worthy gentleman</a:t>
            </a:r>
            <a:r>
              <a:rPr lang="en-GB" dirty="0" smtClean="0"/>
              <a:t>.</a:t>
            </a:r>
            <a:endParaRPr lang="en-GB" dirty="0"/>
          </a:p>
          <a:p>
            <a:pPr marL="0" indent="0">
              <a:buNone/>
            </a:pPr>
            <a:r>
              <a:rPr lang="en-GB" b="1" dirty="0"/>
              <a:t>HERMIA</a:t>
            </a:r>
            <a:r>
              <a:rPr lang="en-GB" dirty="0"/>
              <a:t> So is Lysander</a:t>
            </a:r>
            <a:r>
              <a:rPr lang="en-GB" dirty="0" smtClean="0"/>
              <a:t>.</a:t>
            </a:r>
            <a:endParaRPr lang="en-GB" dirty="0"/>
          </a:p>
          <a:p>
            <a:pPr marL="0" indent="0">
              <a:buNone/>
            </a:pPr>
            <a:r>
              <a:rPr lang="en-GB" b="1" dirty="0"/>
              <a:t>THESEUS</a:t>
            </a:r>
            <a:r>
              <a:rPr lang="en-GB" dirty="0"/>
              <a:t> 		</a:t>
            </a:r>
            <a:r>
              <a:rPr lang="en-GB" dirty="0" smtClean="0"/>
              <a:t>    In </a:t>
            </a:r>
            <a:r>
              <a:rPr lang="en-GB" dirty="0"/>
              <a:t>himself he is; </a:t>
            </a:r>
            <a:br>
              <a:rPr lang="en-GB" dirty="0"/>
            </a:br>
            <a:r>
              <a:rPr lang="en-GB" dirty="0"/>
              <a:t>But in this kind, wanting your father's voice,</a:t>
            </a:r>
            <a:br>
              <a:rPr lang="en-GB" dirty="0"/>
            </a:br>
            <a:r>
              <a:rPr lang="en-GB" dirty="0"/>
              <a:t>The other must be held the worthier</a:t>
            </a:r>
            <a:r>
              <a:rPr lang="en-GB" dirty="0" smtClean="0"/>
              <a:t>.</a:t>
            </a:r>
            <a:endParaRPr lang="en-GB" dirty="0"/>
          </a:p>
          <a:p>
            <a:pPr marL="0" indent="0">
              <a:buNone/>
            </a:pPr>
            <a:r>
              <a:rPr lang="en-GB" b="1" dirty="0"/>
              <a:t>HERMIA</a:t>
            </a:r>
            <a:r>
              <a:rPr lang="en-GB" dirty="0"/>
              <a:t> I would my father look'd but with my eyes</a:t>
            </a:r>
            <a:r>
              <a:rPr lang="en-GB" dirty="0" smtClean="0"/>
              <a:t>.</a:t>
            </a:r>
            <a:endParaRPr lang="en-GB" dirty="0"/>
          </a:p>
          <a:p>
            <a:pPr marL="0" indent="0">
              <a:buNone/>
            </a:pPr>
            <a:r>
              <a:rPr lang="en-GB" b="1" dirty="0"/>
              <a:t>THESEUS</a:t>
            </a:r>
            <a:r>
              <a:rPr lang="en-GB" dirty="0"/>
              <a:t> Rather your eyes must with his judgment look</a:t>
            </a:r>
            <a:r>
              <a:rPr lang="en-GB" dirty="0" smtClean="0"/>
              <a:t>.</a:t>
            </a:r>
            <a:endParaRPr lang="en-GB" dirty="0"/>
          </a:p>
          <a:p>
            <a:pPr marL="0" indent="0">
              <a:buNone/>
            </a:pPr>
            <a:r>
              <a:rPr lang="en-GB" b="1" dirty="0"/>
              <a:t>HERMIA</a:t>
            </a:r>
            <a:r>
              <a:rPr lang="en-GB" dirty="0"/>
              <a:t> I do entreat your grace to pardon me.</a:t>
            </a:r>
            <a:br>
              <a:rPr lang="en-GB" dirty="0"/>
            </a:br>
            <a:r>
              <a:rPr lang="en-GB" dirty="0"/>
              <a:t>I know not by what power I am made bold,</a:t>
            </a:r>
            <a:br>
              <a:rPr lang="en-GB" dirty="0"/>
            </a:br>
            <a:r>
              <a:rPr lang="en-GB" dirty="0"/>
              <a:t>Nor how it may concern my modesty,</a:t>
            </a:r>
            <a:br>
              <a:rPr lang="en-GB" dirty="0"/>
            </a:br>
            <a:r>
              <a:rPr lang="en-GB" dirty="0"/>
              <a:t>In such a presence here to plead my thoughts;</a:t>
            </a:r>
            <a:br>
              <a:rPr lang="en-GB" dirty="0"/>
            </a:br>
            <a:r>
              <a:rPr lang="en-GB" dirty="0"/>
              <a:t>But I beseech your grace that I may know</a:t>
            </a:r>
            <a:br>
              <a:rPr lang="en-GB" dirty="0"/>
            </a:br>
            <a:r>
              <a:rPr lang="en-GB" dirty="0"/>
              <a:t>The worst that may befall me in this case,</a:t>
            </a:r>
            <a:br>
              <a:rPr lang="en-GB" dirty="0"/>
            </a:br>
            <a:r>
              <a:rPr lang="en-GB" dirty="0"/>
              <a:t>If I refuse to wed Demetrius</a:t>
            </a:r>
            <a:r>
              <a:rPr lang="en-GB" dirty="0" smtClean="0"/>
              <a:t>.</a:t>
            </a:r>
            <a:endParaRPr lang="en-GB" dirty="0"/>
          </a:p>
          <a:p>
            <a:pPr marL="0" indent="0">
              <a:buNone/>
            </a:pPr>
            <a:r>
              <a:rPr lang="en-GB" b="1" dirty="0" smtClean="0"/>
              <a:t>THESEUS</a:t>
            </a:r>
            <a:r>
              <a:rPr lang="en-GB" dirty="0" smtClean="0"/>
              <a:t> </a:t>
            </a:r>
            <a:r>
              <a:rPr lang="en-GB" dirty="0"/>
              <a:t>Either to die the death or to abjure</a:t>
            </a:r>
            <a:br>
              <a:rPr lang="en-GB" dirty="0"/>
            </a:br>
            <a:r>
              <a:rPr lang="en-GB" dirty="0"/>
              <a:t>For ever the society of men.</a:t>
            </a:r>
          </a:p>
          <a:p>
            <a:pPr marL="0" indent="0">
              <a:buNone/>
            </a:pPr>
            <a:endParaRPr lang="en-GB" dirty="0"/>
          </a:p>
        </p:txBody>
      </p:sp>
      <p:sp>
        <p:nvSpPr>
          <p:cNvPr id="6" name="Content Placeholder 5"/>
          <p:cNvSpPr>
            <a:spLocks noGrp="1"/>
          </p:cNvSpPr>
          <p:nvPr>
            <p:ph sz="half" idx="2"/>
          </p:nvPr>
        </p:nvSpPr>
        <p:spPr>
          <a:xfrm>
            <a:off x="7972023" y="2332491"/>
            <a:ext cx="3500746" cy="627845"/>
          </a:xfrm>
          <a:ln w="28575">
            <a:solidFill>
              <a:srgbClr val="7030A0"/>
            </a:solidFill>
          </a:ln>
        </p:spPr>
        <p:txBody>
          <a:bodyPr>
            <a:normAutofit fontScale="70000" lnSpcReduction="20000"/>
          </a:bodyPr>
          <a:lstStyle/>
          <a:p>
            <a:pPr marL="0" indent="0" algn="ctr">
              <a:buNone/>
            </a:pPr>
            <a:r>
              <a:rPr lang="en-GB" dirty="0" smtClean="0"/>
              <a:t>Why is Hermia’s reply so short? How might the actress say this?</a:t>
            </a:r>
            <a:endParaRPr lang="en-GB" dirty="0"/>
          </a:p>
        </p:txBody>
      </p:sp>
      <p:cxnSp>
        <p:nvCxnSpPr>
          <p:cNvPr id="3" name="Straight Arrow Connector 2"/>
          <p:cNvCxnSpPr/>
          <p:nvPr/>
        </p:nvCxnSpPr>
        <p:spPr>
          <a:xfrm flipH="1" flipV="1">
            <a:off x="5925087" y="1183895"/>
            <a:ext cx="2046936" cy="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5"/>
          <p:cNvSpPr txBox="1">
            <a:spLocks/>
          </p:cNvSpPr>
          <p:nvPr/>
        </p:nvSpPr>
        <p:spPr>
          <a:xfrm>
            <a:off x="7612407" y="1566898"/>
            <a:ext cx="4219977" cy="613333"/>
          </a:xfrm>
          <a:prstGeom prst="rect">
            <a:avLst/>
          </a:prstGeom>
          <a:ln w="28575">
            <a:solidFill>
              <a:srgbClr val="7030A0"/>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smtClean="0"/>
              <a:t>Why is the epic simile used to describe a father-daughter relationship? </a:t>
            </a:r>
            <a:endParaRPr lang="en-GB" dirty="0"/>
          </a:p>
        </p:txBody>
      </p:sp>
      <p:cxnSp>
        <p:nvCxnSpPr>
          <p:cNvPr id="9" name="Straight Arrow Connector 8"/>
          <p:cNvCxnSpPr/>
          <p:nvPr/>
        </p:nvCxnSpPr>
        <p:spPr>
          <a:xfrm flipH="1">
            <a:off x="4804012" y="1873564"/>
            <a:ext cx="2808395"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3" name="Content Placeholder 5"/>
          <p:cNvSpPr txBox="1">
            <a:spLocks/>
          </p:cNvSpPr>
          <p:nvPr/>
        </p:nvSpPr>
        <p:spPr>
          <a:xfrm>
            <a:off x="7972023" y="869949"/>
            <a:ext cx="3188594" cy="566670"/>
          </a:xfrm>
          <a:prstGeom prst="rect">
            <a:avLst/>
          </a:prstGeom>
          <a:ln w="28575">
            <a:solidFill>
              <a:srgbClr val="7030A0"/>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mtClean="0"/>
              <a:t>Why does Theseus refer to Hermia as a “fair maid”? </a:t>
            </a:r>
            <a:endParaRPr lang="en-GB" dirty="0"/>
          </a:p>
        </p:txBody>
      </p:sp>
      <p:cxnSp>
        <p:nvCxnSpPr>
          <p:cNvPr id="14" name="Straight Arrow Connector 13"/>
          <p:cNvCxnSpPr>
            <a:stCxn id="6" idx="1"/>
          </p:cNvCxnSpPr>
          <p:nvPr/>
        </p:nvCxnSpPr>
        <p:spPr>
          <a:xfrm flipH="1">
            <a:off x="3452884" y="2646414"/>
            <a:ext cx="4519139" cy="115768"/>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6" name="Content Placeholder 5"/>
          <p:cNvSpPr txBox="1">
            <a:spLocks/>
          </p:cNvSpPr>
          <p:nvPr/>
        </p:nvSpPr>
        <p:spPr>
          <a:xfrm>
            <a:off x="7875431" y="3112596"/>
            <a:ext cx="3381777" cy="665954"/>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smtClean="0"/>
              <a:t>What is interesting about the structure of Theseus’ reply?</a:t>
            </a:r>
            <a:endParaRPr lang="en-GB" sz="2000" dirty="0"/>
          </a:p>
        </p:txBody>
      </p:sp>
      <p:cxnSp>
        <p:nvCxnSpPr>
          <p:cNvPr id="22" name="Straight Arrow Connector 21"/>
          <p:cNvCxnSpPr/>
          <p:nvPr/>
        </p:nvCxnSpPr>
        <p:spPr>
          <a:xfrm flipH="1" flipV="1">
            <a:off x="5008728" y="3248167"/>
            <a:ext cx="2866704" cy="21714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5" name="Content Placeholder 5"/>
          <p:cNvSpPr txBox="1">
            <a:spLocks/>
          </p:cNvSpPr>
          <p:nvPr/>
        </p:nvSpPr>
        <p:spPr>
          <a:xfrm>
            <a:off x="8199320" y="3930810"/>
            <a:ext cx="3046149" cy="627845"/>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smtClean="0"/>
              <a:t>Why are “eyes” referenced several times?</a:t>
            </a:r>
            <a:endParaRPr lang="en-GB" sz="2000" dirty="0"/>
          </a:p>
        </p:txBody>
      </p:sp>
      <p:cxnSp>
        <p:nvCxnSpPr>
          <p:cNvPr id="26" name="Straight Arrow Connector 25"/>
          <p:cNvCxnSpPr/>
          <p:nvPr/>
        </p:nvCxnSpPr>
        <p:spPr>
          <a:xfrm flipH="1" flipV="1">
            <a:off x="5676209" y="4119565"/>
            <a:ext cx="2523111" cy="108575"/>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8" name="Content Placeholder 5"/>
          <p:cNvSpPr txBox="1">
            <a:spLocks/>
          </p:cNvSpPr>
          <p:nvPr/>
        </p:nvSpPr>
        <p:spPr>
          <a:xfrm>
            <a:off x="8211059" y="4710915"/>
            <a:ext cx="3046149" cy="884667"/>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smtClean="0"/>
              <a:t>Why does Hermia refer to Theseus as “your grace” several times?</a:t>
            </a:r>
            <a:endParaRPr lang="en-GB" sz="2000" dirty="0"/>
          </a:p>
        </p:txBody>
      </p:sp>
      <p:cxnSp>
        <p:nvCxnSpPr>
          <p:cNvPr id="29" name="Straight Arrow Connector 28"/>
          <p:cNvCxnSpPr/>
          <p:nvPr/>
        </p:nvCxnSpPr>
        <p:spPr>
          <a:xfrm flipH="1">
            <a:off x="5240740" y="5192043"/>
            <a:ext cx="2958580" cy="2086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1" name="Content Placeholder 5"/>
          <p:cNvSpPr txBox="1">
            <a:spLocks/>
          </p:cNvSpPr>
          <p:nvPr/>
        </p:nvSpPr>
        <p:spPr>
          <a:xfrm>
            <a:off x="8211059" y="5747842"/>
            <a:ext cx="3046149" cy="627845"/>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smtClean="0"/>
              <a:t>What choice is Hermia given here by the Duke?</a:t>
            </a:r>
            <a:endParaRPr lang="en-GB" sz="2000" dirty="0"/>
          </a:p>
        </p:txBody>
      </p:sp>
      <p:cxnSp>
        <p:nvCxnSpPr>
          <p:cNvPr id="32" name="Straight Arrow Connector 31"/>
          <p:cNvCxnSpPr/>
          <p:nvPr/>
        </p:nvCxnSpPr>
        <p:spPr>
          <a:xfrm flipH="1">
            <a:off x="5008728" y="6025021"/>
            <a:ext cx="3202331" cy="350666"/>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7009765"/>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078" y="-141668"/>
            <a:ext cx="10920211" cy="1325563"/>
          </a:xfrm>
        </p:spPr>
        <p:txBody>
          <a:bodyPr>
            <a:normAutofit/>
          </a:bodyPr>
          <a:lstStyle/>
          <a:p>
            <a:r>
              <a:rPr lang="en-GB" sz="5400" b="1" dirty="0" smtClean="0">
                <a:solidFill>
                  <a:srgbClr val="7030A0"/>
                </a:solidFill>
              </a:rPr>
              <a:t>Reading ‘A Midsummer Night’s Dream’</a:t>
            </a:r>
            <a:endParaRPr lang="en-GB" sz="5400" b="1" dirty="0">
              <a:solidFill>
                <a:srgbClr val="7030A0"/>
              </a:solidFill>
            </a:endParaRPr>
          </a:p>
        </p:txBody>
      </p:sp>
      <p:pic>
        <p:nvPicPr>
          <p:cNvPr id="7" name="Content Placeholder 6"/>
          <p:cNvPicPr>
            <a:picLocks noGrp="1" noChangeAspect="1"/>
          </p:cNvPicPr>
          <p:nvPr>
            <p:ph idx="1"/>
          </p:nvPr>
        </p:nvPicPr>
        <p:blipFill>
          <a:blip r:embed="rId2"/>
          <a:stretch>
            <a:fillRect/>
          </a:stretch>
        </p:blipFill>
        <p:spPr>
          <a:xfrm>
            <a:off x="851079" y="1000245"/>
            <a:ext cx="10091671" cy="5236415"/>
          </a:xfrm>
          <a:prstGeom prst="rect">
            <a:avLst/>
          </a:prstGeom>
        </p:spPr>
      </p:pic>
    </p:spTree>
    <p:extLst>
      <p:ext uri="{BB962C8B-B14F-4D97-AF65-F5344CB8AC3E}">
        <p14:creationId xmlns:p14="http://schemas.microsoft.com/office/powerpoint/2010/main" val="4264315962"/>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4673600" cy="6852736"/>
          </a:xfrm>
          <a:prstGeom prst="rect">
            <a:avLst/>
          </a:prstGeom>
        </p:spPr>
      </p:pic>
      <p:sp>
        <p:nvSpPr>
          <p:cNvPr id="5" name="TextBox 4"/>
          <p:cNvSpPr txBox="1"/>
          <p:nvPr/>
        </p:nvSpPr>
        <p:spPr>
          <a:xfrm>
            <a:off x="5333066" y="64008"/>
            <a:ext cx="6245352" cy="769441"/>
          </a:xfrm>
          <a:prstGeom prst="rect">
            <a:avLst/>
          </a:prstGeom>
          <a:noFill/>
        </p:spPr>
        <p:txBody>
          <a:bodyPr wrap="square" rtlCol="0">
            <a:spAutoFit/>
          </a:bodyPr>
          <a:lstStyle/>
          <a:p>
            <a:r>
              <a:rPr lang="en-GB" sz="4400" b="1" dirty="0" smtClean="0">
                <a:solidFill>
                  <a:srgbClr val="7030A0"/>
                </a:solidFill>
              </a:rPr>
              <a:t>The Great Chain of Being</a:t>
            </a:r>
            <a:endParaRPr lang="en-GB" sz="4400" b="1" dirty="0">
              <a:solidFill>
                <a:srgbClr val="7030A0"/>
              </a:solidFill>
            </a:endParaRPr>
          </a:p>
        </p:txBody>
      </p:sp>
      <p:sp>
        <p:nvSpPr>
          <p:cNvPr id="6" name="TextBox 5"/>
          <p:cNvSpPr txBox="1"/>
          <p:nvPr/>
        </p:nvSpPr>
        <p:spPr>
          <a:xfrm>
            <a:off x="4886632" y="789538"/>
            <a:ext cx="7138220" cy="6063198"/>
          </a:xfrm>
          <a:prstGeom prst="rect">
            <a:avLst/>
          </a:prstGeom>
          <a:noFill/>
        </p:spPr>
        <p:txBody>
          <a:bodyPr wrap="square" rtlCol="0">
            <a:spAutoFit/>
          </a:bodyPr>
          <a:lstStyle/>
          <a:p>
            <a:pPr algn="just"/>
            <a:r>
              <a:rPr lang="en-US" sz="2000" dirty="0"/>
              <a:t>Elizabethans believed that God set out an order for everything in the universe. This was known as the Great Chain of Being. On Earth, God created a social order for everybody and chose where you </a:t>
            </a:r>
            <a:r>
              <a:rPr lang="en-US" sz="2000" dirty="0" smtClean="0"/>
              <a:t>belonged:</a:t>
            </a:r>
            <a:endParaRPr lang="en-US" sz="900" dirty="0" smtClean="0"/>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2000" dirty="0" smtClean="0"/>
              <a:t>God</a:t>
            </a:r>
          </a:p>
          <a:p>
            <a:pPr marL="285750" indent="-285750">
              <a:buFont typeface="Arial" panose="020B0604020202020204" pitchFamily="34" charset="0"/>
              <a:buChar char="•"/>
            </a:pPr>
            <a:r>
              <a:rPr lang="en-US" sz="2000" dirty="0" smtClean="0"/>
              <a:t>angels</a:t>
            </a:r>
          </a:p>
          <a:p>
            <a:pPr marL="285750" indent="-285750">
              <a:buFont typeface="Arial" panose="020B0604020202020204" pitchFamily="34" charset="0"/>
              <a:buChar char="•"/>
            </a:pPr>
            <a:r>
              <a:rPr lang="en-US" sz="2000" dirty="0" smtClean="0"/>
              <a:t>stars</a:t>
            </a:r>
          </a:p>
          <a:p>
            <a:pPr marL="285750" indent="-285750">
              <a:buFont typeface="Arial" panose="020B0604020202020204" pitchFamily="34" charset="0"/>
              <a:buChar char="•"/>
            </a:pPr>
            <a:r>
              <a:rPr lang="en-US" sz="2000" dirty="0" smtClean="0"/>
              <a:t>moon </a:t>
            </a:r>
          </a:p>
          <a:p>
            <a:pPr marL="285750" indent="-285750">
              <a:buFont typeface="Arial" panose="020B0604020202020204" pitchFamily="34" charset="0"/>
              <a:buChar char="•"/>
            </a:pPr>
            <a:r>
              <a:rPr lang="en-US" sz="2000" dirty="0" smtClean="0"/>
              <a:t>kings </a:t>
            </a:r>
          </a:p>
          <a:p>
            <a:pPr marL="285750" indent="-285750">
              <a:buFont typeface="Arial" panose="020B0604020202020204" pitchFamily="34" charset="0"/>
              <a:buChar char="•"/>
            </a:pPr>
            <a:r>
              <a:rPr lang="en-US" sz="2000" dirty="0" smtClean="0"/>
              <a:t>princes </a:t>
            </a:r>
          </a:p>
          <a:p>
            <a:pPr marL="285750" indent="-285750">
              <a:buFont typeface="Arial" panose="020B0604020202020204" pitchFamily="34" charset="0"/>
              <a:buChar char="•"/>
            </a:pPr>
            <a:r>
              <a:rPr lang="en-US" sz="2000" dirty="0" smtClean="0"/>
              <a:t>nobles </a:t>
            </a:r>
          </a:p>
          <a:p>
            <a:pPr marL="285750" indent="-285750">
              <a:buFont typeface="Arial" panose="020B0604020202020204" pitchFamily="34" charset="0"/>
              <a:buChar char="•"/>
            </a:pPr>
            <a:r>
              <a:rPr lang="en-US" sz="2000" dirty="0" smtClean="0"/>
              <a:t>commoners </a:t>
            </a:r>
          </a:p>
          <a:p>
            <a:pPr marL="285750" indent="-285750">
              <a:buFont typeface="Arial" panose="020B0604020202020204" pitchFamily="34" charset="0"/>
              <a:buChar char="•"/>
            </a:pPr>
            <a:r>
              <a:rPr lang="en-US" sz="2000" dirty="0" smtClean="0"/>
              <a:t>animals</a:t>
            </a:r>
          </a:p>
          <a:p>
            <a:pPr marL="285750" indent="-285750">
              <a:buFont typeface="Arial" panose="020B0604020202020204" pitchFamily="34" charset="0"/>
              <a:buChar char="•"/>
            </a:pPr>
            <a:r>
              <a:rPr lang="en-US" sz="2000" dirty="0" smtClean="0"/>
              <a:t>trees</a:t>
            </a:r>
          </a:p>
          <a:p>
            <a:pPr marL="285750" indent="-285750">
              <a:buFont typeface="Arial" panose="020B0604020202020204" pitchFamily="34" charset="0"/>
              <a:buChar char="•"/>
            </a:pPr>
            <a:r>
              <a:rPr lang="en-US" sz="2000" dirty="0" smtClean="0"/>
              <a:t>plants </a:t>
            </a:r>
          </a:p>
          <a:p>
            <a:pPr marL="285750" indent="-285750">
              <a:buFont typeface="Arial" panose="020B0604020202020204" pitchFamily="34" charset="0"/>
              <a:buChar char="•"/>
            </a:pPr>
            <a:r>
              <a:rPr lang="en-US" sz="2000" dirty="0" smtClean="0"/>
              <a:t>precious stones</a:t>
            </a:r>
          </a:p>
          <a:p>
            <a:pPr marL="285750" indent="-285750">
              <a:buFont typeface="Arial" panose="020B0604020202020204" pitchFamily="34" charset="0"/>
              <a:buChar char="•"/>
            </a:pPr>
            <a:r>
              <a:rPr lang="en-US" sz="2000" dirty="0" smtClean="0"/>
              <a:t>precious metals</a:t>
            </a:r>
          </a:p>
          <a:p>
            <a:pPr marL="285750" indent="-285750">
              <a:buFont typeface="Arial" panose="020B0604020202020204" pitchFamily="34" charset="0"/>
              <a:buChar char="•"/>
            </a:pPr>
            <a:r>
              <a:rPr lang="en-US" sz="2000" dirty="0" smtClean="0"/>
              <a:t>other minerals</a:t>
            </a:r>
          </a:p>
          <a:p>
            <a:pPr marL="285750" indent="-285750">
              <a:buFont typeface="Arial" panose="020B0604020202020204" pitchFamily="34" charset="0"/>
              <a:buChar char="•"/>
            </a:pPr>
            <a:r>
              <a:rPr lang="en-US" sz="2000" dirty="0" smtClean="0"/>
              <a:t>hell</a:t>
            </a:r>
            <a:endParaRPr lang="en-GB" sz="2000" dirty="0"/>
          </a:p>
        </p:txBody>
      </p:sp>
      <p:sp>
        <p:nvSpPr>
          <p:cNvPr id="9" name="TextBox 8"/>
          <p:cNvSpPr txBox="1"/>
          <p:nvPr/>
        </p:nvSpPr>
        <p:spPr>
          <a:xfrm>
            <a:off x="7420600" y="2964703"/>
            <a:ext cx="4326340" cy="923330"/>
          </a:xfrm>
          <a:prstGeom prst="rect">
            <a:avLst/>
          </a:prstGeom>
          <a:solidFill>
            <a:schemeClr val="accent2">
              <a:lumMod val="40000"/>
              <a:lumOff val="60000"/>
            </a:schemeClr>
          </a:solidFill>
          <a:ln w="28575">
            <a:solidFill>
              <a:schemeClr val="accent2">
                <a:lumMod val="75000"/>
              </a:schemeClr>
            </a:solidFill>
          </a:ln>
        </p:spPr>
        <p:txBody>
          <a:bodyPr wrap="square" rtlCol="0">
            <a:spAutoFit/>
          </a:bodyPr>
          <a:lstStyle/>
          <a:p>
            <a:pPr algn="just"/>
            <a:r>
              <a:rPr lang="en-GB" dirty="0" smtClean="0"/>
              <a:t>How does this information help us to understand the fairies attitude towards the Athenians in ‘A Midsummer Night’s Dream’?</a:t>
            </a:r>
            <a:endParaRPr lang="en-GB" dirty="0"/>
          </a:p>
        </p:txBody>
      </p:sp>
      <p:sp>
        <p:nvSpPr>
          <p:cNvPr id="10" name="TextBox 9"/>
          <p:cNvSpPr txBox="1"/>
          <p:nvPr/>
        </p:nvSpPr>
        <p:spPr>
          <a:xfrm>
            <a:off x="7506269" y="1883020"/>
            <a:ext cx="4155003" cy="923330"/>
          </a:xfrm>
          <a:prstGeom prst="rect">
            <a:avLst/>
          </a:prstGeom>
          <a:solidFill>
            <a:schemeClr val="accent1">
              <a:lumMod val="40000"/>
              <a:lumOff val="60000"/>
            </a:schemeClr>
          </a:solidFill>
          <a:ln w="28575">
            <a:solidFill>
              <a:schemeClr val="accent1">
                <a:lumMod val="75000"/>
              </a:schemeClr>
            </a:solidFill>
          </a:ln>
        </p:spPr>
        <p:txBody>
          <a:bodyPr wrap="square" rtlCol="0">
            <a:spAutoFit/>
          </a:bodyPr>
          <a:lstStyle/>
          <a:p>
            <a:pPr algn="just"/>
            <a:r>
              <a:rPr lang="en-GB" dirty="0" smtClean="0"/>
              <a:t>How does this information help us to understand Lord Capulet’s attitude towards his daughter in ‘Romeo &amp; Juliet’?</a:t>
            </a:r>
            <a:endParaRPr lang="en-GB" dirty="0"/>
          </a:p>
        </p:txBody>
      </p:sp>
      <p:sp>
        <p:nvSpPr>
          <p:cNvPr id="11" name="TextBox 10"/>
          <p:cNvSpPr txBox="1"/>
          <p:nvPr/>
        </p:nvSpPr>
        <p:spPr>
          <a:xfrm>
            <a:off x="7561141" y="4058185"/>
            <a:ext cx="4045258" cy="923330"/>
          </a:xfrm>
          <a:prstGeom prst="rect">
            <a:avLst/>
          </a:prstGeom>
          <a:solidFill>
            <a:schemeClr val="accent6">
              <a:lumMod val="40000"/>
              <a:lumOff val="60000"/>
            </a:schemeClr>
          </a:solidFill>
          <a:ln w="28575">
            <a:solidFill>
              <a:schemeClr val="accent6">
                <a:lumMod val="75000"/>
              </a:schemeClr>
            </a:solidFill>
          </a:ln>
        </p:spPr>
        <p:txBody>
          <a:bodyPr wrap="square" rtlCol="0">
            <a:spAutoFit/>
          </a:bodyPr>
          <a:lstStyle/>
          <a:p>
            <a:pPr algn="just"/>
            <a:r>
              <a:rPr lang="en-GB" dirty="0" smtClean="0"/>
              <a:t>How does this information help us to understand how Theseus treats Hermia in </a:t>
            </a:r>
            <a:r>
              <a:rPr lang="en-GB" dirty="0"/>
              <a:t>‘A Midsummer Night’s Dream’?</a:t>
            </a:r>
          </a:p>
        </p:txBody>
      </p:sp>
      <p:sp>
        <p:nvSpPr>
          <p:cNvPr id="12" name="Down Arrow 11"/>
          <p:cNvSpPr/>
          <p:nvPr/>
        </p:nvSpPr>
        <p:spPr>
          <a:xfrm>
            <a:off x="6918086" y="2132349"/>
            <a:ext cx="358444" cy="4517136"/>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7342324" y="5151667"/>
            <a:ext cx="4616733" cy="646331"/>
          </a:xfrm>
          <a:prstGeom prst="rect">
            <a:avLst/>
          </a:prstGeom>
          <a:solidFill>
            <a:schemeClr val="accent4">
              <a:lumMod val="60000"/>
              <a:lumOff val="40000"/>
            </a:schemeClr>
          </a:solidFill>
          <a:ln w="28575">
            <a:solidFill>
              <a:srgbClr val="FFC000"/>
            </a:solidFill>
          </a:ln>
        </p:spPr>
        <p:txBody>
          <a:bodyPr wrap="square" rtlCol="0">
            <a:spAutoFit/>
          </a:bodyPr>
          <a:lstStyle/>
          <a:p>
            <a:pPr algn="just"/>
            <a:r>
              <a:rPr lang="en-GB" dirty="0" smtClean="0"/>
              <a:t>How does this information help us to understand the structure of the Globe theatre?</a:t>
            </a:r>
            <a:endParaRPr lang="en-GB" dirty="0"/>
          </a:p>
        </p:txBody>
      </p:sp>
      <p:sp>
        <p:nvSpPr>
          <p:cNvPr id="2" name="TextBox 1"/>
          <p:cNvSpPr txBox="1"/>
          <p:nvPr/>
        </p:nvSpPr>
        <p:spPr>
          <a:xfrm>
            <a:off x="7420600" y="5981675"/>
            <a:ext cx="4521750" cy="646331"/>
          </a:xfrm>
          <a:prstGeom prst="rect">
            <a:avLst/>
          </a:prstGeom>
          <a:noFill/>
          <a:ln w="28575">
            <a:solidFill>
              <a:srgbClr val="7030A0"/>
            </a:solidFill>
          </a:ln>
        </p:spPr>
        <p:txBody>
          <a:bodyPr wrap="square" rtlCol="0">
            <a:spAutoFit/>
          </a:bodyPr>
          <a:lstStyle/>
          <a:p>
            <a:r>
              <a:rPr lang="en-GB" b="1" dirty="0" smtClean="0"/>
              <a:t>Annotate the image in your book and answer one of the questions above in full sentences.</a:t>
            </a:r>
            <a:endParaRPr lang="en-GB" b="1" dirty="0"/>
          </a:p>
        </p:txBody>
      </p:sp>
    </p:spTree>
    <p:extLst>
      <p:ext uri="{BB962C8B-B14F-4D97-AF65-F5344CB8AC3E}">
        <p14:creationId xmlns:p14="http://schemas.microsoft.com/office/powerpoint/2010/main" val="2058706358"/>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048" y="0"/>
            <a:ext cx="10515600" cy="1325563"/>
          </a:xfrm>
        </p:spPr>
        <p:txBody>
          <a:bodyPr>
            <a:normAutofit fontScale="90000"/>
          </a:bodyPr>
          <a:lstStyle/>
          <a:p>
            <a:r>
              <a:rPr lang="en-GB" sz="5400" b="1" dirty="0" smtClean="0">
                <a:solidFill>
                  <a:srgbClr val="7030A0"/>
                </a:solidFill>
              </a:rPr>
              <a:t>Homework: Researching the Mythology</a:t>
            </a:r>
            <a:endParaRPr lang="en-GB" sz="5400" b="1" dirty="0">
              <a:solidFill>
                <a:srgbClr val="7030A0"/>
              </a:solidFill>
            </a:endParaRPr>
          </a:p>
        </p:txBody>
      </p:sp>
      <p:sp>
        <p:nvSpPr>
          <p:cNvPr id="3" name="Content Placeholder 2"/>
          <p:cNvSpPr>
            <a:spLocks noGrp="1"/>
          </p:cNvSpPr>
          <p:nvPr>
            <p:ph sz="half" idx="1"/>
          </p:nvPr>
        </p:nvSpPr>
        <p:spPr>
          <a:xfrm>
            <a:off x="437881" y="1609379"/>
            <a:ext cx="5834131" cy="2073498"/>
          </a:xfrm>
          <a:solidFill>
            <a:schemeClr val="accent2">
              <a:lumMod val="40000"/>
              <a:lumOff val="60000"/>
            </a:schemeClr>
          </a:solidFill>
          <a:ln w="28575">
            <a:solidFill>
              <a:schemeClr val="accent2">
                <a:lumMod val="75000"/>
              </a:schemeClr>
            </a:solidFill>
          </a:ln>
        </p:spPr>
        <p:txBody>
          <a:bodyPr/>
          <a:lstStyle/>
          <a:p>
            <a:pPr marL="0" indent="0" algn="just">
              <a:buNone/>
            </a:pPr>
            <a:r>
              <a:rPr lang="en-GB" sz="2400" dirty="0"/>
              <a:t>‘A Midsummer Night’s Dream’ includes lots of references to mythology and folklore. </a:t>
            </a:r>
            <a:endParaRPr lang="en-GB" sz="2400" dirty="0" smtClean="0"/>
          </a:p>
          <a:p>
            <a:pPr marL="0" indent="0" algn="just">
              <a:buNone/>
            </a:pPr>
            <a:r>
              <a:rPr lang="en-GB" sz="2400" b="1" dirty="0" smtClean="0"/>
              <a:t>Research two areas</a:t>
            </a:r>
            <a:r>
              <a:rPr lang="en-GB" sz="2400" dirty="0" smtClean="0"/>
              <a:t>, </a:t>
            </a:r>
            <a:r>
              <a:rPr lang="en-GB" sz="2400" dirty="0"/>
              <a:t>and create a </a:t>
            </a:r>
            <a:r>
              <a:rPr lang="en-GB" sz="2400" b="1" dirty="0"/>
              <a:t>mind-map or notes page </a:t>
            </a:r>
            <a:r>
              <a:rPr lang="en-GB" sz="2400" dirty="0"/>
              <a:t>which shows us where some of the ideas in the play might have come from</a:t>
            </a:r>
            <a:r>
              <a:rPr lang="en-GB" dirty="0"/>
              <a:t>: </a:t>
            </a:r>
            <a:endParaRPr lang="en-GB" dirty="0" smtClean="0"/>
          </a:p>
        </p:txBody>
      </p:sp>
      <p:sp>
        <p:nvSpPr>
          <p:cNvPr id="5" name="TextBox 4"/>
          <p:cNvSpPr txBox="1"/>
          <p:nvPr/>
        </p:nvSpPr>
        <p:spPr>
          <a:xfrm>
            <a:off x="437881" y="3966693"/>
            <a:ext cx="5834131" cy="1846659"/>
          </a:xfrm>
          <a:prstGeom prst="rect">
            <a:avLst/>
          </a:prstGeom>
          <a:solidFill>
            <a:schemeClr val="accent1">
              <a:lumMod val="40000"/>
              <a:lumOff val="60000"/>
            </a:schemeClr>
          </a:solidFill>
          <a:ln w="28575">
            <a:solidFill>
              <a:schemeClr val="accent1">
                <a:lumMod val="75000"/>
              </a:schemeClr>
            </a:solidFill>
          </a:ln>
        </p:spPr>
        <p:txBody>
          <a:bodyPr wrap="square" rtlCol="0">
            <a:spAutoFit/>
          </a:bodyPr>
          <a:lstStyle/>
          <a:p>
            <a:pPr marL="342900" indent="-342900">
              <a:buAutoNum type="alphaLcParenR"/>
            </a:pPr>
            <a:r>
              <a:rPr lang="en-GB" sz="2400" dirty="0" smtClean="0"/>
              <a:t>Midsummer </a:t>
            </a:r>
            <a:r>
              <a:rPr lang="en-GB" sz="2400" dirty="0"/>
              <a:t>Night’s Eve </a:t>
            </a:r>
            <a:endParaRPr lang="en-GB" sz="2400" dirty="0" smtClean="0"/>
          </a:p>
          <a:p>
            <a:pPr marL="342900" indent="-342900">
              <a:buAutoNum type="alphaLcParenR"/>
            </a:pPr>
            <a:r>
              <a:rPr lang="en-GB" sz="2400" dirty="0" smtClean="0"/>
              <a:t>Puck </a:t>
            </a:r>
            <a:r>
              <a:rPr lang="en-GB" sz="2400" dirty="0"/>
              <a:t>(used to perform the role of Cupid) </a:t>
            </a:r>
            <a:endParaRPr lang="en-GB" sz="2400" dirty="0" smtClean="0"/>
          </a:p>
          <a:p>
            <a:pPr marL="342900" indent="-342900">
              <a:buAutoNum type="alphaLcParenR"/>
            </a:pPr>
            <a:r>
              <a:rPr lang="en-GB" sz="2400" dirty="0" smtClean="0"/>
              <a:t>Theseus </a:t>
            </a:r>
          </a:p>
          <a:p>
            <a:pPr marL="342900" indent="-342900">
              <a:buAutoNum type="alphaLcParenR"/>
            </a:pPr>
            <a:r>
              <a:rPr lang="en-GB" sz="2400" dirty="0" smtClean="0"/>
              <a:t>Hippolyta</a:t>
            </a:r>
            <a:endParaRPr lang="en-GB" sz="2400" dirty="0"/>
          </a:p>
          <a:p>
            <a:endParaRPr lang="en-GB" dirty="0"/>
          </a:p>
        </p:txBody>
      </p:sp>
      <p:pic>
        <p:nvPicPr>
          <p:cNvPr id="6" name="Picture 5"/>
          <p:cNvPicPr>
            <a:picLocks noChangeAspect="1"/>
          </p:cNvPicPr>
          <p:nvPr/>
        </p:nvPicPr>
        <p:blipFill>
          <a:blip r:embed="rId2"/>
          <a:stretch>
            <a:fillRect/>
          </a:stretch>
        </p:blipFill>
        <p:spPr>
          <a:xfrm>
            <a:off x="6702380" y="1201223"/>
            <a:ext cx="3810000" cy="5067300"/>
          </a:xfrm>
          <a:prstGeom prst="rect">
            <a:avLst/>
          </a:prstGeom>
          <a:ln w="28575">
            <a:solidFill>
              <a:schemeClr val="tx1"/>
            </a:solidFill>
          </a:ln>
        </p:spPr>
      </p:pic>
    </p:spTree>
    <p:extLst>
      <p:ext uri="{BB962C8B-B14F-4D97-AF65-F5344CB8AC3E}">
        <p14:creationId xmlns:p14="http://schemas.microsoft.com/office/powerpoint/2010/main" val="1895366520"/>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7897" y="-125834"/>
            <a:ext cx="11118908" cy="1325563"/>
          </a:xfrm>
        </p:spPr>
        <p:txBody>
          <a:bodyPr>
            <a:noAutofit/>
          </a:bodyPr>
          <a:lstStyle/>
          <a:p>
            <a:r>
              <a:rPr lang="en-GB" sz="5400" b="1" dirty="0" smtClean="0">
                <a:solidFill>
                  <a:srgbClr val="7030A0"/>
                </a:solidFill>
              </a:rPr>
              <a:t>Descriptive Writing: Midsummer Forest</a:t>
            </a:r>
            <a:endParaRPr lang="en-GB" sz="5400" b="1" dirty="0">
              <a:solidFill>
                <a:srgbClr val="7030A0"/>
              </a:solidFill>
            </a:endParaRPr>
          </a:p>
        </p:txBody>
      </p:sp>
      <p:pic>
        <p:nvPicPr>
          <p:cNvPr id="2" name="Picture 1"/>
          <p:cNvPicPr>
            <a:picLocks noChangeAspect="1"/>
          </p:cNvPicPr>
          <p:nvPr/>
        </p:nvPicPr>
        <p:blipFill>
          <a:blip r:embed="rId2"/>
          <a:stretch>
            <a:fillRect/>
          </a:stretch>
        </p:blipFill>
        <p:spPr>
          <a:xfrm>
            <a:off x="2105637" y="1055888"/>
            <a:ext cx="7462183" cy="5641410"/>
          </a:xfrm>
          <a:prstGeom prst="rect">
            <a:avLst/>
          </a:prstGeom>
          <a:ln w="28575">
            <a:solidFill>
              <a:schemeClr val="tx1"/>
            </a:solidFill>
          </a:ln>
        </p:spPr>
      </p:pic>
    </p:spTree>
    <p:extLst>
      <p:ext uri="{BB962C8B-B14F-4D97-AF65-F5344CB8AC3E}">
        <p14:creationId xmlns:p14="http://schemas.microsoft.com/office/powerpoint/2010/main" val="77959994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en-GB" sz="5400" b="1" dirty="0" smtClean="0">
                <a:solidFill>
                  <a:srgbClr val="7030A0"/>
                </a:solidFill>
              </a:rPr>
              <a:t>Starter: Creative Writing</a:t>
            </a:r>
            <a:endParaRPr lang="en-GB" sz="5400" b="1" dirty="0">
              <a:solidFill>
                <a:srgbClr val="7030A0"/>
              </a:solidFill>
            </a:endParaRPr>
          </a:p>
        </p:txBody>
      </p:sp>
      <p:sp>
        <p:nvSpPr>
          <p:cNvPr id="3" name="Content Placeholder 2"/>
          <p:cNvSpPr>
            <a:spLocks noGrp="1"/>
          </p:cNvSpPr>
          <p:nvPr>
            <p:ph sz="half" idx="1"/>
          </p:nvPr>
        </p:nvSpPr>
        <p:spPr>
          <a:xfrm>
            <a:off x="1" y="1081346"/>
            <a:ext cx="5213817" cy="2125014"/>
          </a:xfrm>
        </p:spPr>
        <p:txBody>
          <a:bodyPr>
            <a:normAutofit/>
          </a:bodyPr>
          <a:lstStyle/>
          <a:p>
            <a:pPr marL="0" indent="0" algn="just">
              <a:buNone/>
            </a:pPr>
            <a:r>
              <a:rPr lang="en-GB" sz="2400" dirty="0" smtClean="0"/>
              <a:t>Today we are going to bring the Midsummer Forest to life in writing.</a:t>
            </a:r>
          </a:p>
          <a:p>
            <a:pPr marL="0" indent="0" algn="just">
              <a:buNone/>
            </a:pPr>
            <a:endParaRPr lang="en-GB" sz="100" dirty="0"/>
          </a:p>
          <a:p>
            <a:pPr marL="0" indent="0" algn="just">
              <a:buNone/>
            </a:pPr>
            <a:r>
              <a:rPr lang="en-GB" sz="2400" dirty="0" smtClean="0"/>
              <a:t>Use the image and make some notes in the back of your book about the forest. Try using the skills below:</a:t>
            </a:r>
            <a:endParaRPr lang="en-GB" sz="800" dirty="0"/>
          </a:p>
        </p:txBody>
      </p:sp>
      <p:pic>
        <p:nvPicPr>
          <p:cNvPr id="5" name="Content Placeholder 4"/>
          <p:cNvPicPr>
            <a:picLocks noGrp="1" noChangeAspect="1"/>
          </p:cNvPicPr>
          <p:nvPr>
            <p:ph sz="half" idx="2"/>
          </p:nvPr>
        </p:nvPicPr>
        <p:blipFill>
          <a:blip r:embed="rId2"/>
          <a:stretch>
            <a:fillRect/>
          </a:stretch>
        </p:blipFill>
        <p:spPr>
          <a:xfrm>
            <a:off x="5213816" y="1635617"/>
            <a:ext cx="6888030" cy="3874517"/>
          </a:xfrm>
          <a:prstGeom prst="rect">
            <a:avLst/>
          </a:prstGeom>
        </p:spPr>
      </p:pic>
      <p:sp>
        <p:nvSpPr>
          <p:cNvPr id="6" name="TextBox 5"/>
          <p:cNvSpPr txBox="1"/>
          <p:nvPr/>
        </p:nvSpPr>
        <p:spPr>
          <a:xfrm>
            <a:off x="170114" y="3103809"/>
            <a:ext cx="4873589" cy="3293209"/>
          </a:xfrm>
          <a:prstGeom prst="rect">
            <a:avLst/>
          </a:prstGeom>
          <a:solidFill>
            <a:schemeClr val="accent1">
              <a:lumMod val="40000"/>
              <a:lumOff val="60000"/>
            </a:schemeClr>
          </a:solidFill>
          <a:ln w="28575">
            <a:solidFill>
              <a:schemeClr val="accent1">
                <a:lumMod val="50000"/>
              </a:schemeClr>
            </a:solidFill>
          </a:ln>
        </p:spPr>
        <p:txBody>
          <a:bodyPr wrap="square" rtlCol="0">
            <a:spAutoFit/>
          </a:bodyPr>
          <a:lstStyle/>
          <a:p>
            <a:pPr algn="just"/>
            <a:r>
              <a:rPr lang="en-GB" sz="2400" b="1" dirty="0"/>
              <a:t>Descriptive Writing Skills</a:t>
            </a:r>
            <a:r>
              <a:rPr lang="en-GB" sz="2400" b="1" dirty="0" smtClean="0"/>
              <a:t>:</a:t>
            </a:r>
          </a:p>
          <a:p>
            <a:pPr algn="just"/>
            <a:endParaRPr lang="en-GB" sz="800" b="1" dirty="0"/>
          </a:p>
          <a:p>
            <a:pPr algn="just">
              <a:buFont typeface="Wingdings" panose="05000000000000000000" pitchFamily="2" charset="2"/>
              <a:buChar char="ü"/>
            </a:pPr>
            <a:r>
              <a:rPr lang="en-GB" sz="2400" dirty="0"/>
              <a:t>Lively adjectives, verbs &amp; </a:t>
            </a:r>
            <a:r>
              <a:rPr lang="en-GB" sz="2400" dirty="0" smtClean="0"/>
              <a:t>adverbs</a:t>
            </a:r>
          </a:p>
          <a:p>
            <a:pPr algn="just">
              <a:buFont typeface="Wingdings" panose="05000000000000000000" pitchFamily="2" charset="2"/>
              <a:buChar char="ü"/>
            </a:pPr>
            <a:endParaRPr lang="en-GB" sz="800" dirty="0"/>
          </a:p>
          <a:p>
            <a:pPr>
              <a:buFont typeface="Wingdings" panose="05000000000000000000" pitchFamily="2" charset="2"/>
              <a:buChar char="ü"/>
            </a:pPr>
            <a:r>
              <a:rPr lang="en-GB" sz="2400" dirty="0" smtClean="0"/>
              <a:t>Imagery (similes/metaphors/personification)</a:t>
            </a:r>
          </a:p>
          <a:p>
            <a:pPr algn="just">
              <a:buFont typeface="Wingdings" panose="05000000000000000000" pitchFamily="2" charset="2"/>
              <a:buChar char="ü"/>
            </a:pPr>
            <a:endParaRPr lang="en-GB" sz="800" dirty="0"/>
          </a:p>
          <a:p>
            <a:pPr algn="just">
              <a:buFont typeface="Wingdings" panose="05000000000000000000" pitchFamily="2" charset="2"/>
              <a:buChar char="ü"/>
            </a:pPr>
            <a:r>
              <a:rPr lang="en-GB" sz="2400" dirty="0"/>
              <a:t>Varied </a:t>
            </a:r>
            <a:r>
              <a:rPr lang="en-GB" sz="2400" dirty="0" smtClean="0"/>
              <a:t>senses </a:t>
            </a:r>
          </a:p>
          <a:p>
            <a:pPr algn="just">
              <a:buFont typeface="Wingdings" panose="05000000000000000000" pitchFamily="2" charset="2"/>
              <a:buChar char="ü"/>
            </a:pPr>
            <a:endParaRPr lang="en-GB" sz="800" dirty="0"/>
          </a:p>
          <a:p>
            <a:pPr algn="just">
              <a:buFont typeface="Wingdings" panose="05000000000000000000" pitchFamily="2" charset="2"/>
              <a:buChar char="ü"/>
            </a:pPr>
            <a:r>
              <a:rPr lang="en-GB" sz="2400" dirty="0" smtClean="0"/>
              <a:t>Alliteration</a:t>
            </a:r>
          </a:p>
          <a:p>
            <a:pPr algn="just">
              <a:buFont typeface="Wingdings" panose="05000000000000000000" pitchFamily="2" charset="2"/>
              <a:buChar char="ü"/>
            </a:pPr>
            <a:endParaRPr lang="en-GB" sz="800" dirty="0"/>
          </a:p>
          <a:p>
            <a:pPr algn="just">
              <a:buFont typeface="Wingdings" panose="05000000000000000000" pitchFamily="2" charset="2"/>
              <a:buChar char="ü"/>
            </a:pPr>
            <a:r>
              <a:rPr lang="en-GB" sz="2400" dirty="0"/>
              <a:t>Focus on details to add </a:t>
            </a:r>
            <a:r>
              <a:rPr lang="en-GB" sz="2400" dirty="0" smtClean="0"/>
              <a:t>realism</a:t>
            </a:r>
            <a:endParaRPr lang="en-GB" sz="2400" dirty="0"/>
          </a:p>
        </p:txBody>
      </p:sp>
    </p:spTree>
    <p:extLst>
      <p:ext uri="{BB962C8B-B14F-4D97-AF65-F5344CB8AC3E}">
        <p14:creationId xmlns:p14="http://schemas.microsoft.com/office/powerpoint/2010/main" val="386011462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49251" y="102931"/>
            <a:ext cx="9085208" cy="6613401"/>
          </a:xfrm>
          <a:prstGeom prst="rect">
            <a:avLst/>
          </a:prstGeom>
        </p:spPr>
      </p:pic>
    </p:spTree>
    <p:extLst>
      <p:ext uri="{BB962C8B-B14F-4D97-AF65-F5344CB8AC3E}">
        <p14:creationId xmlns:p14="http://schemas.microsoft.com/office/powerpoint/2010/main" val="259676518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7136"/>
            <a:ext cx="12191999" cy="1635617"/>
          </a:xfrm>
        </p:spPr>
        <p:txBody>
          <a:bodyPr>
            <a:normAutofit/>
          </a:bodyPr>
          <a:lstStyle/>
          <a:p>
            <a:pPr algn="ctr"/>
            <a:r>
              <a:rPr lang="en-GB" sz="5400" b="1" dirty="0" smtClean="0">
                <a:solidFill>
                  <a:srgbClr val="7030A0"/>
                </a:solidFill>
              </a:rPr>
              <a:t>Where are the skills used in my example?</a:t>
            </a:r>
            <a:endParaRPr lang="en-GB" sz="5400" b="1" dirty="0">
              <a:solidFill>
                <a:srgbClr val="7030A0"/>
              </a:solidFill>
            </a:endParaRPr>
          </a:p>
        </p:txBody>
      </p:sp>
      <p:sp>
        <p:nvSpPr>
          <p:cNvPr id="3" name="Content Placeholder 2"/>
          <p:cNvSpPr>
            <a:spLocks noGrp="1"/>
          </p:cNvSpPr>
          <p:nvPr>
            <p:ph sz="half" idx="1"/>
          </p:nvPr>
        </p:nvSpPr>
        <p:spPr>
          <a:xfrm>
            <a:off x="113048" y="1290207"/>
            <a:ext cx="6426558" cy="4543923"/>
          </a:xfrm>
          <a:solidFill>
            <a:schemeClr val="accent6">
              <a:lumMod val="40000"/>
              <a:lumOff val="60000"/>
            </a:schemeClr>
          </a:solidFill>
          <a:ln w="28575">
            <a:solidFill>
              <a:srgbClr val="00B050"/>
            </a:solidFill>
          </a:ln>
        </p:spPr>
        <p:txBody>
          <a:bodyPr>
            <a:normAutofit lnSpcReduction="10000"/>
          </a:bodyPr>
          <a:lstStyle/>
          <a:p>
            <a:pPr marL="0" indent="0" algn="just">
              <a:buNone/>
            </a:pPr>
            <a:r>
              <a:rPr lang="en-GB" sz="2400" dirty="0" smtClean="0"/>
              <a:t>Proudly, the tall oaks stood and held the thick canopy of  leaves above; </a:t>
            </a:r>
            <a:r>
              <a:rPr lang="en-GB" sz="2400" dirty="0"/>
              <a:t>t</a:t>
            </a:r>
            <a:r>
              <a:rPr lang="en-GB" sz="2400" dirty="0" smtClean="0"/>
              <a:t>he moonlight struggled to peep through with only thin shafts illuminating the clearing below. Through the clumps of clumsy grass, grasshoppers chirped and an owl hooted in the distance. Fluttering to and fro, a group of golden fairies buzzed between the trees, sending sparks across the warm midsummer breeze. They chattered and chanted in a language no other could understand. Nearby, a trickling waterfall sent waves plunging into the pool below. Above the pool, thick vines hung low, like coiled snakes ready to strike. A silhouette slowly appeared through the trees, pushing the branches aside, looking for their lost lover… </a:t>
            </a:r>
            <a:endParaRPr lang="en-GB" sz="2400" dirty="0"/>
          </a:p>
        </p:txBody>
      </p:sp>
      <p:pic>
        <p:nvPicPr>
          <p:cNvPr id="5" name="Content Placeholder 4"/>
          <p:cNvPicPr>
            <a:picLocks noGrp="1" noChangeAspect="1"/>
          </p:cNvPicPr>
          <p:nvPr>
            <p:ph sz="half" idx="2"/>
          </p:nvPr>
        </p:nvPicPr>
        <p:blipFill>
          <a:blip r:embed="rId2"/>
          <a:stretch>
            <a:fillRect/>
          </a:stretch>
        </p:blipFill>
        <p:spPr>
          <a:xfrm>
            <a:off x="6652653" y="1081826"/>
            <a:ext cx="5449194" cy="3065172"/>
          </a:xfrm>
          <a:prstGeom prst="rect">
            <a:avLst/>
          </a:prstGeom>
        </p:spPr>
      </p:pic>
      <p:sp>
        <p:nvSpPr>
          <p:cNvPr id="4" name="TextBox 3"/>
          <p:cNvSpPr txBox="1"/>
          <p:nvPr/>
        </p:nvSpPr>
        <p:spPr>
          <a:xfrm>
            <a:off x="7075509" y="4490297"/>
            <a:ext cx="4603482" cy="1015663"/>
          </a:xfrm>
          <a:prstGeom prst="rect">
            <a:avLst/>
          </a:prstGeom>
          <a:solidFill>
            <a:schemeClr val="accent2">
              <a:lumMod val="40000"/>
              <a:lumOff val="60000"/>
            </a:schemeClr>
          </a:solidFill>
          <a:ln w="28575">
            <a:solidFill>
              <a:schemeClr val="accent2">
                <a:lumMod val="75000"/>
              </a:schemeClr>
            </a:solidFill>
          </a:ln>
        </p:spPr>
        <p:txBody>
          <a:bodyPr wrap="square" rtlCol="0">
            <a:spAutoFit/>
          </a:bodyPr>
          <a:lstStyle/>
          <a:p>
            <a:r>
              <a:rPr lang="en-GB" sz="2000" dirty="0" smtClean="0"/>
              <a:t>What type of </a:t>
            </a:r>
            <a:r>
              <a:rPr lang="en-GB" sz="2000" b="1" dirty="0" smtClean="0"/>
              <a:t>atmosphere</a:t>
            </a:r>
            <a:r>
              <a:rPr lang="en-GB" sz="2000" dirty="0" smtClean="0"/>
              <a:t> is created in the description? Why is this appropriate for ‘A Midsummer Night’s Dream’?</a:t>
            </a:r>
            <a:endParaRPr lang="en-GB" sz="2000" dirty="0"/>
          </a:p>
        </p:txBody>
      </p:sp>
    </p:spTree>
    <p:extLst>
      <p:ext uri="{BB962C8B-B14F-4D97-AF65-F5344CB8AC3E}">
        <p14:creationId xmlns:p14="http://schemas.microsoft.com/office/powerpoint/2010/main" val="20542042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838200" y="-133160"/>
            <a:ext cx="10515600" cy="1325563"/>
          </a:xfrm>
        </p:spPr>
        <p:txBody>
          <a:bodyPr>
            <a:noAutofit/>
          </a:bodyPr>
          <a:lstStyle/>
          <a:p>
            <a:pPr algn="ctr"/>
            <a:r>
              <a:rPr lang="en-GB" sz="5400" b="1" dirty="0" smtClean="0">
                <a:solidFill>
                  <a:srgbClr val="7030A0"/>
                </a:solidFill>
              </a:rPr>
              <a:t>Creating the Magical Forest</a:t>
            </a:r>
            <a:endParaRPr lang="en-GB" sz="5400" b="1" dirty="0">
              <a:solidFill>
                <a:srgbClr val="7030A0"/>
              </a:solidFill>
            </a:endParaRPr>
          </a:p>
        </p:txBody>
      </p:sp>
      <p:pic>
        <p:nvPicPr>
          <p:cNvPr id="5" name="Picture 4"/>
          <p:cNvPicPr>
            <a:picLocks noChangeAspect="1"/>
          </p:cNvPicPr>
          <p:nvPr/>
        </p:nvPicPr>
        <p:blipFill>
          <a:blip r:embed="rId2"/>
          <a:stretch>
            <a:fillRect/>
          </a:stretch>
        </p:blipFill>
        <p:spPr>
          <a:xfrm>
            <a:off x="3349124" y="1192403"/>
            <a:ext cx="5493751" cy="4120314"/>
          </a:xfrm>
          <a:prstGeom prst="rect">
            <a:avLst/>
          </a:prstGeom>
          <a:ln w="28575">
            <a:solidFill>
              <a:schemeClr val="tx1"/>
            </a:solidFill>
          </a:ln>
        </p:spPr>
      </p:pic>
      <p:sp>
        <p:nvSpPr>
          <p:cNvPr id="2" name="TextBox 1"/>
          <p:cNvSpPr txBox="1"/>
          <p:nvPr/>
        </p:nvSpPr>
        <p:spPr>
          <a:xfrm>
            <a:off x="206061" y="1313644"/>
            <a:ext cx="2408350" cy="923330"/>
          </a:xfrm>
          <a:prstGeom prst="rect">
            <a:avLst/>
          </a:prstGeom>
          <a:noFill/>
          <a:ln w="28575">
            <a:solidFill>
              <a:srgbClr val="7030A0"/>
            </a:solidFill>
          </a:ln>
        </p:spPr>
        <p:txBody>
          <a:bodyPr wrap="square" rtlCol="0">
            <a:spAutoFit/>
          </a:bodyPr>
          <a:lstStyle/>
          <a:p>
            <a:pPr algn="ctr"/>
            <a:r>
              <a:rPr lang="en-GB" dirty="0" smtClean="0"/>
              <a:t>Why would mist be an appropriate weather for </a:t>
            </a:r>
            <a:r>
              <a:rPr lang="en-GB" b="1" dirty="0" smtClean="0"/>
              <a:t>pathetic fallacy</a:t>
            </a:r>
            <a:r>
              <a:rPr lang="en-GB" dirty="0" smtClean="0"/>
              <a:t>? </a:t>
            </a:r>
            <a:endParaRPr lang="en-GB" dirty="0"/>
          </a:p>
        </p:txBody>
      </p:sp>
      <p:sp>
        <p:nvSpPr>
          <p:cNvPr id="6" name="TextBox 5"/>
          <p:cNvSpPr txBox="1"/>
          <p:nvPr/>
        </p:nvSpPr>
        <p:spPr>
          <a:xfrm>
            <a:off x="206061" y="2705257"/>
            <a:ext cx="2408350" cy="1200329"/>
          </a:xfrm>
          <a:prstGeom prst="rect">
            <a:avLst/>
          </a:prstGeom>
          <a:noFill/>
          <a:ln w="28575">
            <a:solidFill>
              <a:srgbClr val="7030A0"/>
            </a:solidFill>
          </a:ln>
        </p:spPr>
        <p:txBody>
          <a:bodyPr wrap="square" rtlCol="0">
            <a:spAutoFit/>
          </a:bodyPr>
          <a:lstStyle/>
          <a:p>
            <a:pPr algn="ctr"/>
            <a:r>
              <a:rPr lang="en-GB" dirty="0" smtClean="0"/>
              <a:t>Why would purple be in an </a:t>
            </a:r>
            <a:r>
              <a:rPr lang="en-GB" b="1" dirty="0" smtClean="0"/>
              <a:t>interesting colour </a:t>
            </a:r>
            <a:r>
              <a:rPr lang="en-GB" dirty="0" smtClean="0"/>
              <a:t>to use to describe the forest?</a:t>
            </a:r>
            <a:endParaRPr lang="en-GB" dirty="0"/>
          </a:p>
        </p:txBody>
      </p:sp>
      <p:sp>
        <p:nvSpPr>
          <p:cNvPr id="8" name="TextBox 7"/>
          <p:cNvSpPr txBox="1"/>
          <p:nvPr/>
        </p:nvSpPr>
        <p:spPr>
          <a:xfrm>
            <a:off x="206061" y="4373870"/>
            <a:ext cx="2408350" cy="923330"/>
          </a:xfrm>
          <a:prstGeom prst="rect">
            <a:avLst/>
          </a:prstGeom>
          <a:noFill/>
          <a:ln w="28575">
            <a:solidFill>
              <a:srgbClr val="7030A0"/>
            </a:solidFill>
          </a:ln>
        </p:spPr>
        <p:txBody>
          <a:bodyPr wrap="square" rtlCol="0">
            <a:spAutoFit/>
          </a:bodyPr>
          <a:lstStyle/>
          <a:p>
            <a:pPr algn="ctr"/>
            <a:r>
              <a:rPr lang="en-GB" dirty="0" smtClean="0"/>
              <a:t>Why choose </a:t>
            </a:r>
            <a:r>
              <a:rPr lang="en-GB" b="1" dirty="0" smtClean="0"/>
              <a:t>exotic wildflowers</a:t>
            </a:r>
            <a:r>
              <a:rPr lang="en-GB" dirty="0" smtClean="0"/>
              <a:t> rather than traditional flowers?</a:t>
            </a:r>
            <a:endParaRPr lang="en-GB" dirty="0"/>
          </a:p>
        </p:txBody>
      </p:sp>
      <p:sp>
        <p:nvSpPr>
          <p:cNvPr id="9" name="TextBox 8"/>
          <p:cNvSpPr txBox="1"/>
          <p:nvPr/>
        </p:nvSpPr>
        <p:spPr>
          <a:xfrm>
            <a:off x="9577280" y="1375981"/>
            <a:ext cx="2408350" cy="923330"/>
          </a:xfrm>
          <a:prstGeom prst="rect">
            <a:avLst/>
          </a:prstGeom>
          <a:noFill/>
          <a:ln w="28575">
            <a:solidFill>
              <a:srgbClr val="7030A0"/>
            </a:solidFill>
          </a:ln>
        </p:spPr>
        <p:txBody>
          <a:bodyPr wrap="square" rtlCol="0">
            <a:spAutoFit/>
          </a:bodyPr>
          <a:lstStyle/>
          <a:p>
            <a:pPr algn="ctr"/>
            <a:r>
              <a:rPr lang="en-GB" dirty="0" smtClean="0"/>
              <a:t>How could these branches be </a:t>
            </a:r>
            <a:r>
              <a:rPr lang="en-GB" b="1" dirty="0" smtClean="0"/>
              <a:t>personified</a:t>
            </a:r>
            <a:r>
              <a:rPr lang="en-GB" dirty="0" smtClean="0"/>
              <a:t>?</a:t>
            </a:r>
            <a:endParaRPr lang="en-GB" dirty="0"/>
          </a:p>
        </p:txBody>
      </p:sp>
      <p:sp>
        <p:nvSpPr>
          <p:cNvPr id="10" name="TextBox 9"/>
          <p:cNvSpPr txBox="1"/>
          <p:nvPr/>
        </p:nvSpPr>
        <p:spPr>
          <a:xfrm>
            <a:off x="9577280" y="2639515"/>
            <a:ext cx="2408350" cy="923330"/>
          </a:xfrm>
          <a:prstGeom prst="rect">
            <a:avLst/>
          </a:prstGeom>
          <a:noFill/>
          <a:ln w="28575">
            <a:solidFill>
              <a:srgbClr val="7030A0"/>
            </a:solidFill>
          </a:ln>
        </p:spPr>
        <p:txBody>
          <a:bodyPr wrap="square" rtlCol="0">
            <a:spAutoFit/>
          </a:bodyPr>
          <a:lstStyle/>
          <a:p>
            <a:pPr algn="ctr"/>
            <a:r>
              <a:rPr lang="en-GB" dirty="0" smtClean="0"/>
              <a:t>Why describe a </a:t>
            </a:r>
            <a:r>
              <a:rPr lang="en-GB" b="1" dirty="0" smtClean="0"/>
              <a:t>dense</a:t>
            </a:r>
            <a:r>
              <a:rPr lang="en-GB" dirty="0" smtClean="0"/>
              <a:t> forest that limits visibility?</a:t>
            </a:r>
            <a:endParaRPr lang="en-GB" dirty="0"/>
          </a:p>
        </p:txBody>
      </p:sp>
      <p:sp>
        <p:nvSpPr>
          <p:cNvPr id="11" name="TextBox 10"/>
          <p:cNvSpPr txBox="1"/>
          <p:nvPr/>
        </p:nvSpPr>
        <p:spPr>
          <a:xfrm>
            <a:off x="9577280" y="3859465"/>
            <a:ext cx="2408350" cy="646331"/>
          </a:xfrm>
          <a:prstGeom prst="rect">
            <a:avLst/>
          </a:prstGeom>
          <a:noFill/>
          <a:ln w="28575">
            <a:solidFill>
              <a:srgbClr val="7030A0"/>
            </a:solidFill>
          </a:ln>
        </p:spPr>
        <p:txBody>
          <a:bodyPr wrap="square" rtlCol="0">
            <a:spAutoFit/>
          </a:bodyPr>
          <a:lstStyle/>
          <a:p>
            <a:pPr algn="ctr"/>
            <a:r>
              <a:rPr lang="en-GB" dirty="0" smtClean="0"/>
              <a:t>What </a:t>
            </a:r>
            <a:r>
              <a:rPr lang="en-GB" b="1" dirty="0" smtClean="0"/>
              <a:t>sounds</a:t>
            </a:r>
            <a:r>
              <a:rPr lang="en-GB" dirty="0" smtClean="0"/>
              <a:t> might be heard in this forest?</a:t>
            </a:r>
            <a:endParaRPr lang="en-GB" dirty="0"/>
          </a:p>
        </p:txBody>
      </p:sp>
      <p:cxnSp>
        <p:nvCxnSpPr>
          <p:cNvPr id="12" name="Straight Arrow Connector 11"/>
          <p:cNvCxnSpPr>
            <a:stCxn id="2" idx="3"/>
          </p:cNvCxnSpPr>
          <p:nvPr/>
        </p:nvCxnSpPr>
        <p:spPr>
          <a:xfrm>
            <a:off x="2614411" y="1775309"/>
            <a:ext cx="2949262" cy="16940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2614411" y="2669517"/>
            <a:ext cx="2238777" cy="608147"/>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614411" y="4603227"/>
            <a:ext cx="2807595" cy="23904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972023" y="1858183"/>
            <a:ext cx="1612006" cy="23710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7972023" y="3078133"/>
            <a:ext cx="1612006" cy="23710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1" idx="1"/>
          </p:cNvCxnSpPr>
          <p:nvPr/>
        </p:nvCxnSpPr>
        <p:spPr>
          <a:xfrm flipH="1">
            <a:off x="7773474" y="4182631"/>
            <a:ext cx="1803806" cy="11854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033282" y="5774382"/>
            <a:ext cx="6125433" cy="461665"/>
          </a:xfrm>
          <a:prstGeom prst="rect">
            <a:avLst/>
          </a:prstGeom>
          <a:solidFill>
            <a:schemeClr val="accent1">
              <a:lumMod val="40000"/>
              <a:lumOff val="60000"/>
            </a:schemeClr>
          </a:solidFill>
          <a:ln w="28575">
            <a:solidFill>
              <a:schemeClr val="accent5">
                <a:lumMod val="75000"/>
              </a:schemeClr>
            </a:solidFill>
          </a:ln>
        </p:spPr>
        <p:txBody>
          <a:bodyPr wrap="square" rtlCol="0">
            <a:spAutoFit/>
          </a:bodyPr>
          <a:lstStyle/>
          <a:p>
            <a:r>
              <a:rPr lang="en-GB" sz="2400" dirty="0" smtClean="0"/>
              <a:t>Make notes in the back of your exercise book…</a:t>
            </a:r>
            <a:endParaRPr lang="en-GB" sz="2400" dirty="0"/>
          </a:p>
        </p:txBody>
      </p:sp>
    </p:spTree>
    <p:extLst>
      <p:ext uri="{BB962C8B-B14F-4D97-AF65-F5344CB8AC3E}">
        <p14:creationId xmlns:p14="http://schemas.microsoft.com/office/powerpoint/2010/main" val="391244039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050987" y="1009088"/>
            <a:ext cx="4090026" cy="5344556"/>
          </a:xfrm>
          <a:prstGeom prst="rect">
            <a:avLst/>
          </a:prstGeom>
          <a:ln w="28575">
            <a:solidFill>
              <a:schemeClr val="tx1"/>
            </a:solidFill>
          </a:ln>
        </p:spPr>
      </p:pic>
      <p:sp>
        <p:nvSpPr>
          <p:cNvPr id="6" name="Title 3"/>
          <p:cNvSpPr>
            <a:spLocks noGrp="1"/>
          </p:cNvSpPr>
          <p:nvPr>
            <p:ph type="title"/>
          </p:nvPr>
        </p:nvSpPr>
        <p:spPr>
          <a:xfrm>
            <a:off x="838200" y="-71776"/>
            <a:ext cx="10515600" cy="1325563"/>
          </a:xfrm>
        </p:spPr>
        <p:txBody>
          <a:bodyPr>
            <a:noAutofit/>
          </a:bodyPr>
          <a:lstStyle/>
          <a:p>
            <a:pPr algn="ctr"/>
            <a:r>
              <a:rPr lang="en-GB" sz="5400" b="1" dirty="0" smtClean="0">
                <a:solidFill>
                  <a:srgbClr val="7030A0"/>
                </a:solidFill>
              </a:rPr>
              <a:t>Creating the Magical Forest</a:t>
            </a:r>
            <a:endParaRPr lang="en-GB" sz="5400" b="1" dirty="0">
              <a:solidFill>
                <a:srgbClr val="7030A0"/>
              </a:solidFill>
            </a:endParaRPr>
          </a:p>
        </p:txBody>
      </p:sp>
      <p:sp>
        <p:nvSpPr>
          <p:cNvPr id="7" name="TextBox 6"/>
          <p:cNvSpPr txBox="1"/>
          <p:nvPr/>
        </p:nvSpPr>
        <p:spPr>
          <a:xfrm>
            <a:off x="425001" y="1253787"/>
            <a:ext cx="2408350" cy="923330"/>
          </a:xfrm>
          <a:prstGeom prst="rect">
            <a:avLst/>
          </a:prstGeom>
          <a:noFill/>
          <a:ln w="28575">
            <a:solidFill>
              <a:srgbClr val="7030A0"/>
            </a:solidFill>
          </a:ln>
        </p:spPr>
        <p:txBody>
          <a:bodyPr wrap="square" rtlCol="0">
            <a:spAutoFit/>
          </a:bodyPr>
          <a:lstStyle/>
          <a:p>
            <a:pPr algn="ctr"/>
            <a:r>
              <a:rPr lang="en-GB" dirty="0" smtClean="0"/>
              <a:t>What </a:t>
            </a:r>
            <a:r>
              <a:rPr lang="en-GB" b="1" dirty="0" smtClean="0"/>
              <a:t>imagery</a:t>
            </a:r>
            <a:r>
              <a:rPr lang="en-GB" dirty="0" smtClean="0"/>
              <a:t> could you use to describe the moon? </a:t>
            </a:r>
            <a:endParaRPr lang="en-GB" dirty="0"/>
          </a:p>
        </p:txBody>
      </p:sp>
      <p:cxnSp>
        <p:nvCxnSpPr>
          <p:cNvPr id="8" name="Straight Arrow Connector 7"/>
          <p:cNvCxnSpPr/>
          <p:nvPr/>
        </p:nvCxnSpPr>
        <p:spPr>
          <a:xfrm>
            <a:off x="2833351" y="1715452"/>
            <a:ext cx="2704564"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25001" y="2873946"/>
            <a:ext cx="2408350" cy="1200329"/>
          </a:xfrm>
          <a:prstGeom prst="rect">
            <a:avLst/>
          </a:prstGeom>
          <a:noFill/>
          <a:ln w="28575">
            <a:solidFill>
              <a:srgbClr val="7030A0"/>
            </a:solidFill>
          </a:ln>
        </p:spPr>
        <p:txBody>
          <a:bodyPr wrap="square" rtlCol="0">
            <a:spAutoFit/>
          </a:bodyPr>
          <a:lstStyle/>
          <a:p>
            <a:pPr algn="ctr"/>
            <a:r>
              <a:rPr lang="en-GB" dirty="0" smtClean="0"/>
              <a:t>How might the </a:t>
            </a:r>
            <a:r>
              <a:rPr lang="en-GB" b="1" dirty="0" smtClean="0"/>
              <a:t>atmosphere</a:t>
            </a:r>
            <a:r>
              <a:rPr lang="en-GB" dirty="0" smtClean="0"/>
              <a:t> change if you set your scene at night?</a:t>
            </a:r>
            <a:endParaRPr lang="en-GB" dirty="0"/>
          </a:p>
        </p:txBody>
      </p:sp>
      <p:cxnSp>
        <p:nvCxnSpPr>
          <p:cNvPr id="10" name="Straight Arrow Connector 9"/>
          <p:cNvCxnSpPr/>
          <p:nvPr/>
        </p:nvCxnSpPr>
        <p:spPr>
          <a:xfrm>
            <a:off x="2833351" y="3474525"/>
            <a:ext cx="2704564"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25001" y="4614087"/>
            <a:ext cx="2408350" cy="1200329"/>
          </a:xfrm>
          <a:prstGeom prst="rect">
            <a:avLst/>
          </a:prstGeom>
          <a:noFill/>
          <a:ln w="28575">
            <a:solidFill>
              <a:srgbClr val="7030A0"/>
            </a:solidFill>
          </a:ln>
        </p:spPr>
        <p:txBody>
          <a:bodyPr wrap="square" rtlCol="0">
            <a:spAutoFit/>
          </a:bodyPr>
          <a:lstStyle/>
          <a:p>
            <a:pPr algn="ctr"/>
            <a:r>
              <a:rPr lang="en-GB" dirty="0" smtClean="0"/>
              <a:t>How might describing a </a:t>
            </a:r>
            <a:r>
              <a:rPr lang="en-GB" b="1" dirty="0" smtClean="0"/>
              <a:t>thick undergrown </a:t>
            </a:r>
            <a:r>
              <a:rPr lang="en-GB" dirty="0"/>
              <a:t>a</a:t>
            </a:r>
            <a:r>
              <a:rPr lang="en-GB" dirty="0" smtClean="0"/>
              <a:t>ffect a character trapped in the forest?</a:t>
            </a:r>
            <a:endParaRPr lang="en-GB" dirty="0"/>
          </a:p>
        </p:txBody>
      </p:sp>
      <p:cxnSp>
        <p:nvCxnSpPr>
          <p:cNvPr id="12" name="Straight Arrow Connector 11"/>
          <p:cNvCxnSpPr>
            <a:stCxn id="11" idx="3"/>
          </p:cNvCxnSpPr>
          <p:nvPr/>
        </p:nvCxnSpPr>
        <p:spPr>
          <a:xfrm flipV="1">
            <a:off x="2833351" y="4833540"/>
            <a:ext cx="2704564" cy="380712"/>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434890" y="1253787"/>
            <a:ext cx="2408350" cy="923330"/>
          </a:xfrm>
          <a:prstGeom prst="rect">
            <a:avLst/>
          </a:prstGeom>
          <a:noFill/>
          <a:ln w="28575">
            <a:solidFill>
              <a:srgbClr val="7030A0"/>
            </a:solidFill>
          </a:ln>
        </p:spPr>
        <p:txBody>
          <a:bodyPr wrap="square" rtlCol="0">
            <a:spAutoFit/>
          </a:bodyPr>
          <a:lstStyle/>
          <a:p>
            <a:pPr algn="ctr"/>
            <a:r>
              <a:rPr lang="en-GB" dirty="0" smtClean="0"/>
              <a:t>Why might </a:t>
            </a:r>
            <a:r>
              <a:rPr lang="en-GB" b="1" dirty="0" smtClean="0"/>
              <a:t>dead, leafless trees</a:t>
            </a:r>
            <a:r>
              <a:rPr lang="en-GB" dirty="0" smtClean="0"/>
              <a:t> be more effective ?</a:t>
            </a:r>
            <a:endParaRPr lang="en-GB" dirty="0"/>
          </a:p>
        </p:txBody>
      </p:sp>
      <p:sp>
        <p:nvSpPr>
          <p:cNvPr id="15" name="TextBox 14"/>
          <p:cNvSpPr txBox="1"/>
          <p:nvPr/>
        </p:nvSpPr>
        <p:spPr>
          <a:xfrm>
            <a:off x="9358649" y="3041015"/>
            <a:ext cx="2408350" cy="923330"/>
          </a:xfrm>
          <a:prstGeom prst="rect">
            <a:avLst/>
          </a:prstGeom>
          <a:noFill/>
          <a:ln w="28575">
            <a:solidFill>
              <a:srgbClr val="7030A0"/>
            </a:solidFill>
          </a:ln>
        </p:spPr>
        <p:txBody>
          <a:bodyPr wrap="square" rtlCol="0">
            <a:spAutoFit/>
          </a:bodyPr>
          <a:lstStyle/>
          <a:p>
            <a:pPr algn="ctr"/>
            <a:r>
              <a:rPr lang="en-GB" dirty="0" smtClean="0"/>
              <a:t>How could you describe the </a:t>
            </a:r>
            <a:r>
              <a:rPr lang="en-GB" b="1" dirty="0" smtClean="0"/>
              <a:t>shadows</a:t>
            </a:r>
            <a:r>
              <a:rPr lang="en-GB" dirty="0" smtClean="0"/>
              <a:t>  to make them seem mysterious?</a:t>
            </a:r>
            <a:endParaRPr lang="en-GB" dirty="0"/>
          </a:p>
        </p:txBody>
      </p:sp>
      <p:sp>
        <p:nvSpPr>
          <p:cNvPr id="16" name="TextBox 15"/>
          <p:cNvSpPr txBox="1"/>
          <p:nvPr/>
        </p:nvSpPr>
        <p:spPr>
          <a:xfrm>
            <a:off x="8733299" y="4798754"/>
            <a:ext cx="3109941" cy="830997"/>
          </a:xfrm>
          <a:prstGeom prst="rect">
            <a:avLst/>
          </a:prstGeom>
          <a:solidFill>
            <a:schemeClr val="accent4">
              <a:lumMod val="40000"/>
              <a:lumOff val="60000"/>
            </a:schemeClr>
          </a:solidFill>
          <a:ln w="28575">
            <a:solidFill>
              <a:schemeClr val="accent4">
                <a:lumMod val="75000"/>
              </a:schemeClr>
            </a:solidFill>
          </a:ln>
        </p:spPr>
        <p:txBody>
          <a:bodyPr wrap="square" rtlCol="0">
            <a:spAutoFit/>
          </a:bodyPr>
          <a:lstStyle/>
          <a:p>
            <a:r>
              <a:rPr lang="en-GB" sz="2400" dirty="0" smtClean="0"/>
              <a:t>Make notes in the back of your exercise book…</a:t>
            </a:r>
            <a:endParaRPr lang="en-GB" sz="2400" dirty="0"/>
          </a:p>
        </p:txBody>
      </p:sp>
      <p:cxnSp>
        <p:nvCxnSpPr>
          <p:cNvPr id="17" name="Straight Arrow Connector 16"/>
          <p:cNvCxnSpPr/>
          <p:nvPr/>
        </p:nvCxnSpPr>
        <p:spPr>
          <a:xfrm flipH="1">
            <a:off x="7822884" y="1715452"/>
            <a:ext cx="1612006" cy="23710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5" idx="1"/>
          </p:cNvCxnSpPr>
          <p:nvPr/>
        </p:nvCxnSpPr>
        <p:spPr>
          <a:xfrm flipH="1" flipV="1">
            <a:off x="6928835" y="3369386"/>
            <a:ext cx="2429814" cy="133294"/>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337450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4547"/>
            <a:ext cx="10515600" cy="1325563"/>
          </a:xfrm>
        </p:spPr>
        <p:txBody>
          <a:bodyPr>
            <a:normAutofit/>
          </a:bodyPr>
          <a:lstStyle/>
          <a:p>
            <a:pPr algn="ctr"/>
            <a:r>
              <a:rPr lang="en-GB" sz="5400" b="1" dirty="0" smtClean="0">
                <a:solidFill>
                  <a:srgbClr val="7030A0"/>
                </a:solidFill>
              </a:rPr>
              <a:t>Creating the Midsummer Forest</a:t>
            </a:r>
            <a:endParaRPr lang="en-GB" sz="5400" b="1" dirty="0">
              <a:solidFill>
                <a:srgbClr val="7030A0"/>
              </a:solidFill>
            </a:endParaRPr>
          </a:p>
        </p:txBody>
      </p:sp>
      <p:sp>
        <p:nvSpPr>
          <p:cNvPr id="4" name="Content Placeholder 3"/>
          <p:cNvSpPr>
            <a:spLocks noGrp="1"/>
          </p:cNvSpPr>
          <p:nvPr>
            <p:ph sz="half" idx="1"/>
          </p:nvPr>
        </p:nvSpPr>
        <p:spPr>
          <a:xfrm>
            <a:off x="206063" y="1061009"/>
            <a:ext cx="6581104" cy="1522882"/>
          </a:xfrm>
          <a:solidFill>
            <a:schemeClr val="accent4">
              <a:lumMod val="40000"/>
              <a:lumOff val="60000"/>
            </a:schemeClr>
          </a:solidFill>
          <a:ln w="28575">
            <a:solidFill>
              <a:schemeClr val="accent4">
                <a:lumMod val="75000"/>
              </a:schemeClr>
            </a:solidFill>
          </a:ln>
        </p:spPr>
        <p:txBody>
          <a:bodyPr>
            <a:normAutofit/>
          </a:bodyPr>
          <a:lstStyle/>
          <a:p>
            <a:pPr marL="0" indent="0" algn="just">
              <a:buNone/>
            </a:pPr>
            <a:r>
              <a:rPr lang="en-GB" sz="2400" dirty="0" smtClean="0"/>
              <a:t>Take a full page in the front of your exercise book and write a description of the Midsummer Forest. Use the notes in the back of your book and the images viewed to help create an atmosphere.</a:t>
            </a:r>
            <a:endParaRPr lang="en-GB" sz="2400" dirty="0"/>
          </a:p>
        </p:txBody>
      </p:sp>
      <p:sp>
        <p:nvSpPr>
          <p:cNvPr id="6" name="Content Placeholder 5"/>
          <p:cNvSpPr txBox="1">
            <a:spLocks noGrp="1"/>
          </p:cNvSpPr>
          <p:nvPr>
            <p:ph sz="half" idx="2"/>
          </p:nvPr>
        </p:nvSpPr>
        <p:spPr>
          <a:xfrm>
            <a:off x="6877319" y="1461842"/>
            <a:ext cx="5035638" cy="4351338"/>
          </a:xfrm>
          <a:prstGeom prst="rect">
            <a:avLst/>
          </a:prstGeom>
          <a:solidFill>
            <a:schemeClr val="accent1">
              <a:lumMod val="40000"/>
              <a:lumOff val="60000"/>
            </a:schemeClr>
          </a:solidFill>
          <a:ln w="28575">
            <a:solidFill>
              <a:schemeClr val="accent1">
                <a:lumMod val="50000"/>
              </a:schemeClr>
            </a:solidFill>
          </a:ln>
        </p:spPr>
        <p:txBody>
          <a:bodyPr wrap="square" rtlCol="0">
            <a:spAutoFit/>
          </a:bodyPr>
          <a:lstStyle/>
          <a:p>
            <a:pPr marL="0" indent="0" algn="just">
              <a:buNone/>
            </a:pPr>
            <a:r>
              <a:rPr lang="en-GB" sz="2400" b="1" dirty="0"/>
              <a:t>Descriptive Writing Skills</a:t>
            </a:r>
            <a:r>
              <a:rPr lang="en-GB" sz="2400" b="1" dirty="0" smtClean="0"/>
              <a:t>:</a:t>
            </a:r>
          </a:p>
          <a:p>
            <a:pPr algn="just"/>
            <a:endParaRPr lang="en-GB" sz="800" b="1" dirty="0"/>
          </a:p>
          <a:p>
            <a:pPr algn="just">
              <a:buFont typeface="Wingdings" panose="05000000000000000000" pitchFamily="2" charset="2"/>
              <a:buChar char="ü"/>
            </a:pPr>
            <a:r>
              <a:rPr lang="en-GB" sz="2400" dirty="0"/>
              <a:t>Lively adjectives, verbs &amp; </a:t>
            </a:r>
            <a:r>
              <a:rPr lang="en-GB" sz="2400" dirty="0" smtClean="0"/>
              <a:t>adverbs</a:t>
            </a:r>
          </a:p>
          <a:p>
            <a:pPr algn="just">
              <a:buFont typeface="Wingdings" panose="05000000000000000000" pitchFamily="2" charset="2"/>
              <a:buChar char="ü"/>
            </a:pPr>
            <a:endParaRPr lang="en-GB" sz="800" dirty="0"/>
          </a:p>
          <a:p>
            <a:pPr>
              <a:buFont typeface="Wingdings" panose="05000000000000000000" pitchFamily="2" charset="2"/>
              <a:buChar char="ü"/>
            </a:pPr>
            <a:r>
              <a:rPr lang="en-GB" sz="2400" dirty="0" smtClean="0"/>
              <a:t>Imagery (similes/metaphors/personification)</a:t>
            </a:r>
          </a:p>
          <a:p>
            <a:pPr algn="just">
              <a:buFont typeface="Wingdings" panose="05000000000000000000" pitchFamily="2" charset="2"/>
              <a:buChar char="ü"/>
            </a:pPr>
            <a:endParaRPr lang="en-GB" sz="800" dirty="0"/>
          </a:p>
          <a:p>
            <a:pPr algn="just">
              <a:buFont typeface="Wingdings" panose="05000000000000000000" pitchFamily="2" charset="2"/>
              <a:buChar char="ü"/>
            </a:pPr>
            <a:r>
              <a:rPr lang="en-GB" sz="2400" dirty="0"/>
              <a:t>Varied </a:t>
            </a:r>
            <a:r>
              <a:rPr lang="en-GB" sz="2400" dirty="0" smtClean="0"/>
              <a:t>senses </a:t>
            </a:r>
          </a:p>
          <a:p>
            <a:pPr algn="just">
              <a:buFont typeface="Wingdings" panose="05000000000000000000" pitchFamily="2" charset="2"/>
              <a:buChar char="ü"/>
            </a:pPr>
            <a:endParaRPr lang="en-GB" sz="800" dirty="0"/>
          </a:p>
          <a:p>
            <a:pPr algn="just">
              <a:buFont typeface="Wingdings" panose="05000000000000000000" pitchFamily="2" charset="2"/>
              <a:buChar char="ü"/>
            </a:pPr>
            <a:r>
              <a:rPr lang="en-GB" sz="2400" dirty="0" smtClean="0"/>
              <a:t>Alliteration</a:t>
            </a:r>
          </a:p>
          <a:p>
            <a:pPr algn="just">
              <a:buFont typeface="Wingdings" panose="05000000000000000000" pitchFamily="2" charset="2"/>
              <a:buChar char="ü"/>
            </a:pPr>
            <a:endParaRPr lang="en-GB" sz="800" dirty="0"/>
          </a:p>
          <a:p>
            <a:pPr algn="just">
              <a:buFont typeface="Wingdings" panose="05000000000000000000" pitchFamily="2" charset="2"/>
              <a:buChar char="ü"/>
            </a:pPr>
            <a:r>
              <a:rPr lang="en-GB" sz="2400" dirty="0"/>
              <a:t>Focus on details to add </a:t>
            </a:r>
            <a:r>
              <a:rPr lang="en-GB" sz="2400" dirty="0" smtClean="0"/>
              <a:t>realism</a:t>
            </a:r>
            <a:endParaRPr lang="en-GB" sz="2400" dirty="0"/>
          </a:p>
        </p:txBody>
      </p:sp>
      <p:pic>
        <p:nvPicPr>
          <p:cNvPr id="8" name="Picture 7"/>
          <p:cNvPicPr>
            <a:picLocks noChangeAspect="1"/>
          </p:cNvPicPr>
          <p:nvPr/>
        </p:nvPicPr>
        <p:blipFill>
          <a:blip r:embed="rId2"/>
          <a:stretch>
            <a:fillRect/>
          </a:stretch>
        </p:blipFill>
        <p:spPr>
          <a:xfrm>
            <a:off x="206063" y="2710778"/>
            <a:ext cx="6551317" cy="3406685"/>
          </a:xfrm>
          <a:prstGeom prst="rect">
            <a:avLst/>
          </a:prstGeom>
          <a:ln w="28575">
            <a:solidFill>
              <a:schemeClr val="tx1"/>
            </a:solidFill>
          </a:ln>
        </p:spPr>
      </p:pic>
    </p:spTree>
    <p:extLst>
      <p:ext uri="{BB962C8B-B14F-4D97-AF65-F5344CB8AC3E}">
        <p14:creationId xmlns:p14="http://schemas.microsoft.com/office/powerpoint/2010/main" val="385668427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5307" y="-141668"/>
            <a:ext cx="10748493" cy="1325563"/>
          </a:xfrm>
        </p:spPr>
        <p:txBody>
          <a:bodyPr>
            <a:noAutofit/>
          </a:bodyPr>
          <a:lstStyle/>
          <a:p>
            <a:pPr algn="ctr"/>
            <a:r>
              <a:rPr lang="en-GB" sz="4800" b="1" dirty="0" smtClean="0">
                <a:solidFill>
                  <a:srgbClr val="7030A0"/>
                </a:solidFill>
              </a:rPr>
              <a:t>Exploring the Language: Act 2, Scene 1</a:t>
            </a:r>
            <a:endParaRPr lang="en-GB" sz="4800" b="1" dirty="0">
              <a:solidFill>
                <a:srgbClr val="7030A0"/>
              </a:solidFill>
            </a:endParaRPr>
          </a:p>
        </p:txBody>
      </p:sp>
      <p:sp>
        <p:nvSpPr>
          <p:cNvPr id="5" name="Content Placeholder 4"/>
          <p:cNvSpPr>
            <a:spLocks noGrp="1"/>
          </p:cNvSpPr>
          <p:nvPr>
            <p:ph sz="half" idx="1"/>
          </p:nvPr>
        </p:nvSpPr>
        <p:spPr>
          <a:xfrm>
            <a:off x="0" y="872815"/>
            <a:ext cx="6019801" cy="5995115"/>
          </a:xfrm>
        </p:spPr>
        <p:txBody>
          <a:bodyPr>
            <a:normAutofit fontScale="55000" lnSpcReduction="20000"/>
          </a:bodyPr>
          <a:lstStyle/>
          <a:p>
            <a:pPr marL="0" indent="0">
              <a:buNone/>
            </a:pPr>
            <a:r>
              <a:rPr lang="en-GB" sz="3200" b="1" dirty="0"/>
              <a:t>DEMETRIUS</a:t>
            </a:r>
            <a:r>
              <a:rPr lang="en-GB" sz="3200" dirty="0"/>
              <a:t> I love thee not, therefore pursue me not.</a:t>
            </a:r>
            <a:br>
              <a:rPr lang="en-GB" sz="3200" dirty="0"/>
            </a:br>
            <a:r>
              <a:rPr lang="en-GB" sz="3200" dirty="0"/>
              <a:t>Hence, get thee gone, and follow me no more</a:t>
            </a:r>
            <a:r>
              <a:rPr lang="en-GB" sz="3200" dirty="0" smtClean="0"/>
              <a:t>.</a:t>
            </a:r>
            <a:endParaRPr lang="en-GB" sz="3200" dirty="0"/>
          </a:p>
          <a:p>
            <a:pPr marL="0" indent="0">
              <a:buNone/>
            </a:pPr>
            <a:r>
              <a:rPr lang="en-GB" sz="3200" b="1" dirty="0"/>
              <a:t>HELENA</a:t>
            </a:r>
            <a:r>
              <a:rPr lang="en-GB" sz="3200" dirty="0"/>
              <a:t> You draw me, you hard-hearted </a:t>
            </a:r>
            <a:r>
              <a:rPr lang="en-GB" sz="3200" dirty="0" smtClean="0"/>
              <a:t>adamant.</a:t>
            </a:r>
            <a:endParaRPr lang="en-GB" sz="3200" dirty="0"/>
          </a:p>
          <a:p>
            <a:pPr marL="0" indent="0">
              <a:buNone/>
            </a:pPr>
            <a:r>
              <a:rPr lang="en-GB" sz="3200" b="1" dirty="0"/>
              <a:t>DEMETRIUS</a:t>
            </a:r>
            <a:r>
              <a:rPr lang="en-GB" sz="3200" dirty="0"/>
              <a:t> Do I entice you? Do I speak you fair?</a:t>
            </a:r>
            <a:br>
              <a:rPr lang="en-GB" sz="3200" dirty="0"/>
            </a:br>
            <a:r>
              <a:rPr lang="en-GB" sz="3200" dirty="0"/>
              <a:t>Or, rather, do I not in plainest truth</a:t>
            </a:r>
            <a:br>
              <a:rPr lang="en-GB" sz="3200" dirty="0"/>
            </a:br>
            <a:r>
              <a:rPr lang="en-GB" sz="3200" dirty="0"/>
              <a:t>Tell you, I do not, nor I cannot love you</a:t>
            </a:r>
            <a:r>
              <a:rPr lang="en-GB" sz="3200" dirty="0" smtClean="0"/>
              <a:t>?</a:t>
            </a:r>
            <a:endParaRPr lang="en-GB" sz="3200" dirty="0"/>
          </a:p>
          <a:p>
            <a:pPr marL="0" indent="0">
              <a:buNone/>
            </a:pPr>
            <a:r>
              <a:rPr lang="en-GB" sz="3200" b="1" dirty="0"/>
              <a:t>HELENA</a:t>
            </a:r>
            <a:r>
              <a:rPr lang="en-GB" sz="3200" dirty="0"/>
              <a:t> And even for that do I love you the more.</a:t>
            </a:r>
            <a:br>
              <a:rPr lang="en-GB" sz="3200" dirty="0"/>
            </a:br>
            <a:r>
              <a:rPr lang="en-GB" sz="3200" dirty="0"/>
              <a:t>I am your spaniel; and, Demetrius,</a:t>
            </a:r>
            <a:br>
              <a:rPr lang="en-GB" sz="3200" dirty="0"/>
            </a:br>
            <a:r>
              <a:rPr lang="en-GB" sz="3200" dirty="0"/>
              <a:t>The more you beat me, I will fawn on you</a:t>
            </a:r>
            <a:r>
              <a:rPr lang="en-GB" sz="3200" dirty="0" smtClean="0"/>
              <a:t>:</a:t>
            </a:r>
            <a:endParaRPr lang="en-GB" sz="3200" dirty="0"/>
          </a:p>
          <a:p>
            <a:pPr marL="0" indent="0">
              <a:buNone/>
            </a:pPr>
            <a:r>
              <a:rPr lang="en-GB" sz="3200" b="1" dirty="0"/>
              <a:t>DEMETRIUS</a:t>
            </a:r>
            <a:r>
              <a:rPr lang="en-GB" sz="3200" dirty="0"/>
              <a:t> Tempt not too much the hatred of my spirit;</a:t>
            </a:r>
            <a:br>
              <a:rPr lang="en-GB" sz="3200" dirty="0"/>
            </a:br>
            <a:r>
              <a:rPr lang="en-GB" sz="3200" dirty="0"/>
              <a:t>For I am sick when I do look on thee</a:t>
            </a:r>
            <a:r>
              <a:rPr lang="en-GB" sz="3200" dirty="0" smtClean="0"/>
              <a:t>.</a:t>
            </a:r>
            <a:endParaRPr lang="en-GB" sz="3200" dirty="0"/>
          </a:p>
          <a:p>
            <a:pPr marL="0" indent="0">
              <a:buNone/>
            </a:pPr>
            <a:r>
              <a:rPr lang="en-GB" sz="3200" b="1" dirty="0"/>
              <a:t>HELENA</a:t>
            </a:r>
            <a:r>
              <a:rPr lang="en-GB" sz="3200" dirty="0"/>
              <a:t> And I am sick when I look not on you</a:t>
            </a:r>
            <a:r>
              <a:rPr lang="en-GB" sz="3200" dirty="0" smtClean="0"/>
              <a:t>.</a:t>
            </a:r>
            <a:endParaRPr lang="en-GB" sz="3200" dirty="0"/>
          </a:p>
          <a:p>
            <a:pPr marL="0" indent="0">
              <a:buNone/>
            </a:pPr>
            <a:r>
              <a:rPr lang="en-GB" sz="3200" b="1" dirty="0"/>
              <a:t>DEMETRIUS</a:t>
            </a:r>
            <a:r>
              <a:rPr lang="en-GB" sz="3200" dirty="0"/>
              <a:t> I'll run from thee and hide me in the brakes,</a:t>
            </a:r>
            <a:br>
              <a:rPr lang="en-GB" sz="3200" dirty="0"/>
            </a:br>
            <a:r>
              <a:rPr lang="en-GB" sz="3200" dirty="0"/>
              <a:t>And leave thee to the mercy of wild beasts</a:t>
            </a:r>
            <a:r>
              <a:rPr lang="en-GB" sz="3200" dirty="0" smtClean="0"/>
              <a:t>.</a:t>
            </a:r>
            <a:endParaRPr lang="en-GB" sz="3200" dirty="0"/>
          </a:p>
          <a:p>
            <a:pPr marL="0" indent="0">
              <a:buNone/>
            </a:pPr>
            <a:r>
              <a:rPr lang="en-GB" sz="3200" b="1" dirty="0"/>
              <a:t>HELENA</a:t>
            </a:r>
            <a:r>
              <a:rPr lang="en-GB" sz="3200" dirty="0"/>
              <a:t> The wildest hath not such a heart as you.</a:t>
            </a:r>
            <a:br>
              <a:rPr lang="en-GB" sz="3200" dirty="0"/>
            </a:br>
            <a:r>
              <a:rPr lang="en-GB" sz="3200" dirty="0"/>
              <a:t>Run when you will, the story shall be changed</a:t>
            </a:r>
            <a:r>
              <a:rPr lang="en-GB" sz="3200" dirty="0" smtClean="0"/>
              <a:t>:</a:t>
            </a:r>
            <a:endParaRPr lang="en-GB" sz="3200" dirty="0"/>
          </a:p>
          <a:p>
            <a:pPr marL="0" indent="0">
              <a:buNone/>
            </a:pPr>
            <a:r>
              <a:rPr lang="en-GB" sz="3200" b="1" dirty="0"/>
              <a:t>DEMETRIUS</a:t>
            </a:r>
            <a:r>
              <a:rPr lang="en-GB" sz="3200" dirty="0"/>
              <a:t> I will not stay thy questions; let me go:</a:t>
            </a:r>
            <a:br>
              <a:rPr lang="en-GB" sz="3200" dirty="0"/>
            </a:br>
            <a:r>
              <a:rPr lang="en-GB" sz="3200" dirty="0"/>
              <a:t>Or, if thou follow me, do not believe</a:t>
            </a:r>
            <a:br>
              <a:rPr lang="en-GB" sz="3200" dirty="0"/>
            </a:br>
            <a:r>
              <a:rPr lang="en-GB" sz="3200" dirty="0"/>
              <a:t>But I shall do thee mischief in the wood</a:t>
            </a:r>
            <a:r>
              <a:rPr lang="en-GB" sz="3200" dirty="0" smtClean="0"/>
              <a:t>.</a:t>
            </a:r>
            <a:endParaRPr lang="en-GB" sz="3200" dirty="0"/>
          </a:p>
          <a:p>
            <a:pPr marL="0" indent="0">
              <a:buNone/>
            </a:pPr>
            <a:r>
              <a:rPr lang="en-GB" sz="3200" b="1" dirty="0"/>
              <a:t>HELENA</a:t>
            </a:r>
            <a:r>
              <a:rPr lang="en-GB" sz="3200" dirty="0"/>
              <a:t> I'll follow thee and make a heaven of hell,</a:t>
            </a:r>
            <a:br>
              <a:rPr lang="en-GB" sz="3200" dirty="0"/>
            </a:br>
            <a:r>
              <a:rPr lang="en-GB" sz="3200" dirty="0"/>
              <a:t>To die upon the hand I love so well.</a:t>
            </a:r>
          </a:p>
          <a:p>
            <a:pPr marL="0" indent="0">
              <a:buNone/>
            </a:pPr>
            <a:endParaRPr lang="en-GB" dirty="0"/>
          </a:p>
        </p:txBody>
      </p:sp>
      <p:sp>
        <p:nvSpPr>
          <p:cNvPr id="7" name="Content Placeholder 5"/>
          <p:cNvSpPr txBox="1">
            <a:spLocks/>
          </p:cNvSpPr>
          <p:nvPr/>
        </p:nvSpPr>
        <p:spPr>
          <a:xfrm>
            <a:off x="7803733" y="1020122"/>
            <a:ext cx="3777178" cy="563019"/>
          </a:xfrm>
          <a:prstGeom prst="rect">
            <a:avLst/>
          </a:prstGeom>
          <a:ln w="28575">
            <a:solidFill>
              <a:srgbClr val="7030A0"/>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smtClean="0"/>
              <a:t>How many negative words can you spot in this piece of dialogue?</a:t>
            </a:r>
            <a:endParaRPr lang="en-GB" dirty="0"/>
          </a:p>
        </p:txBody>
      </p:sp>
      <p:cxnSp>
        <p:nvCxnSpPr>
          <p:cNvPr id="8" name="Straight Arrow Connector 7"/>
          <p:cNvCxnSpPr/>
          <p:nvPr/>
        </p:nvCxnSpPr>
        <p:spPr>
          <a:xfrm flipH="1" flipV="1">
            <a:off x="5718412" y="1183895"/>
            <a:ext cx="2085321" cy="10062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5"/>
          <p:cNvSpPr txBox="1">
            <a:spLocks/>
          </p:cNvSpPr>
          <p:nvPr/>
        </p:nvSpPr>
        <p:spPr>
          <a:xfrm>
            <a:off x="7803733" y="1714957"/>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How might the </a:t>
            </a:r>
            <a:r>
              <a:rPr lang="en-GB" sz="2000" dirty="0"/>
              <a:t>following </a:t>
            </a:r>
            <a:r>
              <a:rPr lang="en-GB" sz="2000" dirty="0" smtClean="0"/>
              <a:t>actor deliver the lines?</a:t>
            </a:r>
            <a:endParaRPr lang="en-GB" sz="2000" dirty="0"/>
          </a:p>
        </p:txBody>
      </p:sp>
      <p:sp>
        <p:nvSpPr>
          <p:cNvPr id="10" name="Content Placeholder 5"/>
          <p:cNvSpPr txBox="1">
            <a:spLocks/>
          </p:cNvSpPr>
          <p:nvPr/>
        </p:nvSpPr>
        <p:spPr>
          <a:xfrm>
            <a:off x="7803733" y="2445545"/>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would Helena compare herself to a “spaniel”?</a:t>
            </a:r>
            <a:endParaRPr lang="en-GB" sz="2000" dirty="0"/>
          </a:p>
        </p:txBody>
      </p:sp>
      <p:sp>
        <p:nvSpPr>
          <p:cNvPr id="11" name="Content Placeholder 5"/>
          <p:cNvSpPr txBox="1">
            <a:spLocks/>
          </p:cNvSpPr>
          <p:nvPr/>
        </p:nvSpPr>
        <p:spPr>
          <a:xfrm>
            <a:off x="7803733" y="3142446"/>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How might the </a:t>
            </a:r>
            <a:r>
              <a:rPr lang="en-GB" sz="2000" dirty="0"/>
              <a:t>following </a:t>
            </a:r>
            <a:r>
              <a:rPr lang="en-GB" sz="2000" dirty="0" smtClean="0"/>
              <a:t>actor deliver the lines?</a:t>
            </a:r>
            <a:endParaRPr lang="en-GB" sz="2000" dirty="0"/>
          </a:p>
        </p:txBody>
      </p:sp>
      <p:sp>
        <p:nvSpPr>
          <p:cNvPr id="12" name="Content Placeholder 5"/>
          <p:cNvSpPr txBox="1">
            <a:spLocks/>
          </p:cNvSpPr>
          <p:nvPr/>
        </p:nvSpPr>
        <p:spPr>
          <a:xfrm>
            <a:off x="7803733" y="3860442"/>
            <a:ext cx="3777178" cy="916274"/>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Here Shakespeare repeats the same device from Act 1, Scene 1. What is it and why is it used?</a:t>
            </a:r>
            <a:endParaRPr lang="en-GB" sz="2000" dirty="0"/>
          </a:p>
        </p:txBody>
      </p:sp>
      <p:sp>
        <p:nvSpPr>
          <p:cNvPr id="13" name="Content Placeholder 5"/>
          <p:cNvSpPr txBox="1">
            <a:spLocks/>
          </p:cNvSpPr>
          <p:nvPr/>
        </p:nvSpPr>
        <p:spPr>
          <a:xfrm>
            <a:off x="7803733" y="4902142"/>
            <a:ext cx="3777178" cy="884509"/>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How is Helena’s attitude to Demetrius different to Hermia’s in Act 1, Scene 1?</a:t>
            </a:r>
            <a:endParaRPr lang="en-GB" sz="2000" dirty="0"/>
          </a:p>
        </p:txBody>
      </p:sp>
      <p:sp>
        <p:nvSpPr>
          <p:cNvPr id="14" name="Content Placeholder 5"/>
          <p:cNvSpPr txBox="1">
            <a:spLocks/>
          </p:cNvSpPr>
          <p:nvPr/>
        </p:nvSpPr>
        <p:spPr>
          <a:xfrm>
            <a:off x="7803733" y="5912077"/>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does Shakespeare use oxymorons here?</a:t>
            </a:r>
            <a:endParaRPr lang="en-GB" sz="2000" dirty="0"/>
          </a:p>
        </p:txBody>
      </p:sp>
      <p:cxnSp>
        <p:nvCxnSpPr>
          <p:cNvPr id="15" name="Straight Arrow Connector 14"/>
          <p:cNvCxnSpPr/>
          <p:nvPr/>
        </p:nvCxnSpPr>
        <p:spPr>
          <a:xfrm flipH="1" flipV="1">
            <a:off x="5322627" y="1904151"/>
            <a:ext cx="2481107" cy="110192"/>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5322627" y="2744931"/>
            <a:ext cx="2481106" cy="82534"/>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5500048" y="3418911"/>
            <a:ext cx="2303685" cy="2292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5076967" y="4229124"/>
            <a:ext cx="2726766" cy="13977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5322627" y="5259097"/>
            <a:ext cx="2481107" cy="118495"/>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5500048" y="6194319"/>
            <a:ext cx="2303686" cy="187826"/>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53375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71756" y="0"/>
            <a:ext cx="10515600" cy="1325563"/>
          </a:xfrm>
        </p:spPr>
        <p:txBody>
          <a:bodyPr>
            <a:normAutofit/>
          </a:bodyPr>
          <a:lstStyle/>
          <a:p>
            <a:pPr algn="ctr"/>
            <a:r>
              <a:rPr lang="en-GB" sz="5400" b="1" dirty="0" smtClean="0">
                <a:solidFill>
                  <a:srgbClr val="7030A0"/>
                </a:solidFill>
              </a:rPr>
              <a:t>Creating a Character</a:t>
            </a:r>
            <a:endParaRPr lang="en-GB" sz="5400" b="1" dirty="0">
              <a:solidFill>
                <a:srgbClr val="7030A0"/>
              </a:solidFill>
            </a:endParaRPr>
          </a:p>
        </p:txBody>
      </p:sp>
      <p:pic>
        <p:nvPicPr>
          <p:cNvPr id="7" name="Content Placeholder 6"/>
          <p:cNvPicPr>
            <a:picLocks noGrp="1" noChangeAspect="1"/>
          </p:cNvPicPr>
          <p:nvPr>
            <p:ph idx="1"/>
          </p:nvPr>
        </p:nvPicPr>
        <p:blipFill>
          <a:blip r:embed="rId2"/>
          <a:stretch>
            <a:fillRect/>
          </a:stretch>
        </p:blipFill>
        <p:spPr>
          <a:xfrm>
            <a:off x="330164" y="1126666"/>
            <a:ext cx="5519956" cy="5519956"/>
          </a:xfrm>
          <a:prstGeom prst="rect">
            <a:avLst/>
          </a:prstGeom>
          <a:ln w="28575">
            <a:solidFill>
              <a:schemeClr val="tx1"/>
            </a:solidFill>
          </a:ln>
        </p:spPr>
      </p:pic>
      <p:pic>
        <p:nvPicPr>
          <p:cNvPr id="2" name="Picture 1"/>
          <p:cNvPicPr>
            <a:picLocks noChangeAspect="1"/>
          </p:cNvPicPr>
          <p:nvPr/>
        </p:nvPicPr>
        <p:blipFill rotWithShape="1">
          <a:blip r:embed="rId3"/>
          <a:srcRect r="74" b="9123"/>
          <a:stretch/>
        </p:blipFill>
        <p:spPr>
          <a:xfrm>
            <a:off x="6493563" y="1126666"/>
            <a:ext cx="3964082" cy="5428680"/>
          </a:xfrm>
          <a:prstGeom prst="rect">
            <a:avLst/>
          </a:prstGeom>
          <a:ln w="28575">
            <a:solidFill>
              <a:schemeClr val="tx1"/>
            </a:solidFill>
          </a:ln>
        </p:spPr>
      </p:pic>
    </p:spTree>
    <p:extLst>
      <p:ext uri="{BB962C8B-B14F-4D97-AF65-F5344CB8AC3E}">
        <p14:creationId xmlns:p14="http://schemas.microsoft.com/office/powerpoint/2010/main" val="1198898522"/>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5307" y="-141668"/>
            <a:ext cx="10748493" cy="1325563"/>
          </a:xfrm>
        </p:spPr>
        <p:txBody>
          <a:bodyPr>
            <a:noAutofit/>
          </a:bodyPr>
          <a:lstStyle/>
          <a:p>
            <a:pPr algn="ctr"/>
            <a:r>
              <a:rPr lang="en-GB" sz="4800" b="1" dirty="0" smtClean="0">
                <a:solidFill>
                  <a:srgbClr val="7030A0"/>
                </a:solidFill>
              </a:rPr>
              <a:t>Exploring the Language: Act 5, Scene 1</a:t>
            </a:r>
            <a:endParaRPr lang="en-GB" sz="4800" b="1" dirty="0">
              <a:solidFill>
                <a:srgbClr val="7030A0"/>
              </a:solidFill>
            </a:endParaRPr>
          </a:p>
        </p:txBody>
      </p:sp>
      <p:sp>
        <p:nvSpPr>
          <p:cNvPr id="5" name="Content Placeholder 4"/>
          <p:cNvSpPr>
            <a:spLocks noGrp="1"/>
          </p:cNvSpPr>
          <p:nvPr>
            <p:ph sz="half" idx="1"/>
          </p:nvPr>
        </p:nvSpPr>
        <p:spPr>
          <a:xfrm>
            <a:off x="268310" y="850006"/>
            <a:ext cx="5903890" cy="5776173"/>
          </a:xfrm>
        </p:spPr>
        <p:txBody>
          <a:bodyPr>
            <a:noAutofit/>
          </a:bodyPr>
          <a:lstStyle/>
          <a:p>
            <a:pPr marL="0" indent="0">
              <a:buNone/>
            </a:pPr>
            <a:r>
              <a:rPr lang="en-GB" sz="2400" b="1" dirty="0"/>
              <a:t>PUCK</a:t>
            </a:r>
            <a:r>
              <a:rPr lang="en-GB" sz="2400" dirty="0"/>
              <a:t> </a:t>
            </a:r>
          </a:p>
          <a:p>
            <a:pPr marL="0" indent="0">
              <a:buNone/>
            </a:pPr>
            <a:r>
              <a:rPr lang="en-GB" sz="2400" dirty="0"/>
              <a:t>If we shadows have offended,</a:t>
            </a:r>
            <a:br>
              <a:rPr lang="en-GB" sz="2400" dirty="0"/>
            </a:br>
            <a:r>
              <a:rPr lang="en-GB" sz="2400" dirty="0"/>
              <a:t>Think but this, and all is mended,</a:t>
            </a:r>
            <a:br>
              <a:rPr lang="en-GB" sz="2400" dirty="0"/>
            </a:br>
            <a:r>
              <a:rPr lang="en-GB" sz="2400" dirty="0"/>
              <a:t>That you have but slumber'd here</a:t>
            </a:r>
            <a:br>
              <a:rPr lang="en-GB" sz="2400" dirty="0"/>
            </a:br>
            <a:r>
              <a:rPr lang="en-GB" sz="2400" dirty="0"/>
              <a:t>While these visions did appear.</a:t>
            </a:r>
            <a:br>
              <a:rPr lang="en-GB" sz="2400" dirty="0"/>
            </a:br>
            <a:r>
              <a:rPr lang="en-GB" sz="2400" dirty="0"/>
              <a:t>And this weak and idle theme,</a:t>
            </a:r>
            <a:br>
              <a:rPr lang="en-GB" sz="2400" dirty="0"/>
            </a:br>
            <a:r>
              <a:rPr lang="en-GB" sz="2400" dirty="0"/>
              <a:t>No more yielding but a dream,</a:t>
            </a:r>
            <a:br>
              <a:rPr lang="en-GB" sz="2400" dirty="0"/>
            </a:br>
            <a:r>
              <a:rPr lang="en-GB" sz="2400" dirty="0"/>
              <a:t>Gentles, do not reprehend:</a:t>
            </a:r>
            <a:br>
              <a:rPr lang="en-GB" sz="2400" dirty="0"/>
            </a:br>
            <a:r>
              <a:rPr lang="en-GB" sz="2400" dirty="0"/>
              <a:t>if you pardon, we will mend:</a:t>
            </a:r>
            <a:br>
              <a:rPr lang="en-GB" sz="2400" dirty="0"/>
            </a:br>
            <a:r>
              <a:rPr lang="en-GB" sz="2400" dirty="0"/>
              <a:t>And, as I am an honest Puck,</a:t>
            </a:r>
            <a:br>
              <a:rPr lang="en-GB" sz="2400" dirty="0"/>
            </a:br>
            <a:r>
              <a:rPr lang="en-GB" sz="2400" dirty="0"/>
              <a:t>If we have unearned luck</a:t>
            </a:r>
            <a:br>
              <a:rPr lang="en-GB" sz="2400" dirty="0"/>
            </a:br>
            <a:r>
              <a:rPr lang="en-GB" sz="2400" dirty="0"/>
              <a:t>Now to 'scape the serpent's tongue,</a:t>
            </a:r>
            <a:br>
              <a:rPr lang="en-GB" sz="2400" dirty="0"/>
            </a:br>
            <a:r>
              <a:rPr lang="en-GB" sz="2400" dirty="0"/>
              <a:t>We will make amends ere long;</a:t>
            </a:r>
            <a:br>
              <a:rPr lang="en-GB" sz="2400" dirty="0"/>
            </a:br>
            <a:r>
              <a:rPr lang="en-GB" sz="2400" dirty="0"/>
              <a:t>Else the Puck a liar call;</a:t>
            </a:r>
            <a:br>
              <a:rPr lang="en-GB" sz="2400" dirty="0"/>
            </a:br>
            <a:r>
              <a:rPr lang="en-GB" sz="2400" dirty="0"/>
              <a:t>So, good night unto you all.</a:t>
            </a:r>
            <a:br>
              <a:rPr lang="en-GB" sz="2400" dirty="0"/>
            </a:br>
            <a:r>
              <a:rPr lang="en-GB" sz="2400" dirty="0"/>
              <a:t>Give me your hands, if we be friends,</a:t>
            </a:r>
            <a:br>
              <a:rPr lang="en-GB" sz="2400" dirty="0"/>
            </a:br>
            <a:r>
              <a:rPr lang="en-GB" sz="2400" dirty="0"/>
              <a:t>And Robin shall restore amends.</a:t>
            </a:r>
          </a:p>
        </p:txBody>
      </p:sp>
      <p:sp>
        <p:nvSpPr>
          <p:cNvPr id="7" name="Content Placeholder 5"/>
          <p:cNvSpPr txBox="1">
            <a:spLocks/>
          </p:cNvSpPr>
          <p:nvPr/>
        </p:nvSpPr>
        <p:spPr>
          <a:xfrm>
            <a:off x="7576622" y="1738707"/>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are the fairies referred to as “shadows”?</a:t>
            </a:r>
            <a:endParaRPr lang="en-GB" sz="2000" dirty="0"/>
          </a:p>
        </p:txBody>
      </p:sp>
      <p:sp>
        <p:nvSpPr>
          <p:cNvPr id="8" name="Content Placeholder 5"/>
          <p:cNvSpPr txBox="1">
            <a:spLocks/>
          </p:cNvSpPr>
          <p:nvPr/>
        </p:nvSpPr>
        <p:spPr>
          <a:xfrm>
            <a:off x="7576622" y="2498736"/>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In what way is the play like a “dream”?</a:t>
            </a:r>
            <a:endParaRPr lang="en-GB" sz="2000" dirty="0"/>
          </a:p>
        </p:txBody>
      </p:sp>
      <p:sp>
        <p:nvSpPr>
          <p:cNvPr id="9" name="Content Placeholder 5"/>
          <p:cNvSpPr txBox="1">
            <a:spLocks/>
          </p:cNvSpPr>
          <p:nvPr/>
        </p:nvSpPr>
        <p:spPr>
          <a:xfrm>
            <a:off x="7127640" y="3253151"/>
            <a:ext cx="4675144"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might Puck be asking for a “pardon”? Could this be linked to Puritanism?</a:t>
            </a:r>
            <a:endParaRPr lang="en-GB" sz="2000" dirty="0"/>
          </a:p>
        </p:txBody>
      </p:sp>
      <p:sp>
        <p:nvSpPr>
          <p:cNvPr id="10" name="Content Placeholder 5"/>
          <p:cNvSpPr txBox="1">
            <a:spLocks/>
          </p:cNvSpPr>
          <p:nvPr/>
        </p:nvSpPr>
        <p:spPr>
          <a:xfrm>
            <a:off x="7576622" y="3985433"/>
            <a:ext cx="3777178" cy="890706"/>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Who might create the “serpent’s tongue” that Puck would like to escape?</a:t>
            </a:r>
            <a:endParaRPr lang="en-GB" sz="2000" dirty="0"/>
          </a:p>
        </p:txBody>
      </p:sp>
      <p:sp>
        <p:nvSpPr>
          <p:cNvPr id="11" name="Content Placeholder 5"/>
          <p:cNvSpPr txBox="1">
            <a:spLocks/>
          </p:cNvSpPr>
          <p:nvPr/>
        </p:nvSpPr>
        <p:spPr>
          <a:xfrm>
            <a:off x="7576622" y="5028383"/>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What is Puck asking for in the final couplet?</a:t>
            </a:r>
            <a:endParaRPr lang="en-GB" sz="2000" dirty="0"/>
          </a:p>
        </p:txBody>
      </p:sp>
      <p:cxnSp>
        <p:nvCxnSpPr>
          <p:cNvPr id="12" name="Straight Arrow Connector 11"/>
          <p:cNvCxnSpPr>
            <a:stCxn id="7" idx="1"/>
          </p:cNvCxnSpPr>
          <p:nvPr/>
        </p:nvCxnSpPr>
        <p:spPr>
          <a:xfrm flipH="1" flipV="1">
            <a:off x="4476467" y="1624024"/>
            <a:ext cx="3100155" cy="41406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8" idx="1"/>
          </p:cNvCxnSpPr>
          <p:nvPr/>
        </p:nvCxnSpPr>
        <p:spPr>
          <a:xfrm flipH="1">
            <a:off x="4476467" y="2798122"/>
            <a:ext cx="3100155" cy="22351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1"/>
          </p:cNvCxnSpPr>
          <p:nvPr/>
        </p:nvCxnSpPr>
        <p:spPr>
          <a:xfrm flipH="1">
            <a:off x="4230806" y="3552537"/>
            <a:ext cx="2896834" cy="179115"/>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0" idx="1"/>
          </p:cNvCxnSpPr>
          <p:nvPr/>
        </p:nvCxnSpPr>
        <p:spPr>
          <a:xfrm flipH="1">
            <a:off x="4854135" y="4430786"/>
            <a:ext cx="2722487" cy="327726"/>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1"/>
          </p:cNvCxnSpPr>
          <p:nvPr/>
        </p:nvCxnSpPr>
        <p:spPr>
          <a:xfrm flipH="1">
            <a:off x="5076968" y="5327769"/>
            <a:ext cx="2499654" cy="695388"/>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7" name="Content Placeholder 5"/>
          <p:cNvSpPr txBox="1">
            <a:spLocks/>
          </p:cNvSpPr>
          <p:nvPr/>
        </p:nvSpPr>
        <p:spPr>
          <a:xfrm>
            <a:off x="7576622" y="5741137"/>
            <a:ext cx="3777178" cy="885042"/>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would Shakespeare use rhyming couplets for the epilogue?</a:t>
            </a:r>
            <a:endParaRPr lang="en-GB" sz="2000" dirty="0"/>
          </a:p>
        </p:txBody>
      </p:sp>
      <p:cxnSp>
        <p:nvCxnSpPr>
          <p:cNvPr id="19" name="Straight Arrow Connector 18"/>
          <p:cNvCxnSpPr/>
          <p:nvPr/>
        </p:nvCxnSpPr>
        <p:spPr>
          <a:xfrm flipH="1">
            <a:off x="5076968" y="6137140"/>
            <a:ext cx="2499654" cy="299386"/>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0" name="Content Placeholder 5"/>
          <p:cNvSpPr txBox="1">
            <a:spLocks/>
          </p:cNvSpPr>
          <p:nvPr/>
        </p:nvSpPr>
        <p:spPr>
          <a:xfrm>
            <a:off x="7576622" y="990088"/>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does Shakespeare have Puck deliver the Epilogue?</a:t>
            </a:r>
            <a:endParaRPr lang="en-GB" sz="2000" dirty="0"/>
          </a:p>
        </p:txBody>
      </p:sp>
      <p:cxnSp>
        <p:nvCxnSpPr>
          <p:cNvPr id="21" name="Straight Arrow Connector 20"/>
          <p:cNvCxnSpPr/>
          <p:nvPr/>
        </p:nvCxnSpPr>
        <p:spPr>
          <a:xfrm flipH="1" flipV="1">
            <a:off x="4121239" y="1120108"/>
            <a:ext cx="3455384" cy="179547"/>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733872"/>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879" y="-193183"/>
            <a:ext cx="12192000" cy="1325563"/>
          </a:xfrm>
        </p:spPr>
        <p:txBody>
          <a:bodyPr>
            <a:noAutofit/>
          </a:bodyPr>
          <a:lstStyle/>
          <a:p>
            <a:r>
              <a:rPr lang="en-GB" b="1" dirty="0" smtClean="0">
                <a:solidFill>
                  <a:srgbClr val="7030A0"/>
                </a:solidFill>
              </a:rPr>
              <a:t>Pick a Puck: Designing your own Robin Goodfellow</a:t>
            </a:r>
            <a:endParaRPr lang="en-GB" b="1" dirty="0">
              <a:solidFill>
                <a:srgbClr val="7030A0"/>
              </a:solidFill>
            </a:endParaRPr>
          </a:p>
        </p:txBody>
      </p:sp>
      <p:sp>
        <p:nvSpPr>
          <p:cNvPr id="3" name="Content Placeholder 2"/>
          <p:cNvSpPr>
            <a:spLocks noGrp="1"/>
          </p:cNvSpPr>
          <p:nvPr>
            <p:ph sz="half" idx="1"/>
          </p:nvPr>
        </p:nvSpPr>
        <p:spPr>
          <a:xfrm>
            <a:off x="430583" y="808194"/>
            <a:ext cx="11024315" cy="1406972"/>
          </a:xfrm>
        </p:spPr>
        <p:txBody>
          <a:bodyPr>
            <a:normAutofit/>
          </a:bodyPr>
          <a:lstStyle/>
          <a:p>
            <a:pPr marL="0" indent="0">
              <a:buNone/>
            </a:pPr>
            <a:r>
              <a:rPr lang="en-GB" dirty="0" smtClean="0"/>
              <a:t>Shakespeare’s plays encourage new interpretations. </a:t>
            </a:r>
            <a:r>
              <a:rPr lang="en-GB" dirty="0"/>
              <a:t>M</a:t>
            </a:r>
            <a:r>
              <a:rPr lang="en-GB" dirty="0" smtClean="0"/>
              <a:t>any versions of Puck have appeared on the stage. Take a look at the images and decide which is your favourite and get ready to explain why…</a:t>
            </a:r>
            <a:endParaRPr lang="en-GB" dirty="0"/>
          </a:p>
        </p:txBody>
      </p:sp>
      <p:pic>
        <p:nvPicPr>
          <p:cNvPr id="6" name="Picture 5"/>
          <p:cNvPicPr>
            <a:picLocks noChangeAspect="1"/>
          </p:cNvPicPr>
          <p:nvPr/>
        </p:nvPicPr>
        <p:blipFill>
          <a:blip r:embed="rId2"/>
          <a:stretch>
            <a:fillRect/>
          </a:stretch>
        </p:blipFill>
        <p:spPr>
          <a:xfrm>
            <a:off x="5130091" y="2215166"/>
            <a:ext cx="4452329" cy="2960799"/>
          </a:xfrm>
          <a:prstGeom prst="rect">
            <a:avLst/>
          </a:prstGeom>
        </p:spPr>
      </p:pic>
      <p:pic>
        <p:nvPicPr>
          <p:cNvPr id="5" name="Picture 4"/>
          <p:cNvPicPr>
            <a:picLocks noChangeAspect="1"/>
          </p:cNvPicPr>
          <p:nvPr/>
        </p:nvPicPr>
        <p:blipFill>
          <a:blip r:embed="rId3"/>
          <a:stretch>
            <a:fillRect/>
          </a:stretch>
        </p:blipFill>
        <p:spPr>
          <a:xfrm>
            <a:off x="2219016" y="2133086"/>
            <a:ext cx="3355279" cy="2730824"/>
          </a:xfrm>
          <a:prstGeom prst="rect">
            <a:avLst/>
          </a:prstGeom>
        </p:spPr>
      </p:pic>
      <p:pic>
        <p:nvPicPr>
          <p:cNvPr id="7" name="Picture 6"/>
          <p:cNvPicPr>
            <a:picLocks noChangeAspect="1"/>
          </p:cNvPicPr>
          <p:nvPr/>
        </p:nvPicPr>
        <p:blipFill>
          <a:blip r:embed="rId4"/>
          <a:stretch>
            <a:fillRect/>
          </a:stretch>
        </p:blipFill>
        <p:spPr>
          <a:xfrm>
            <a:off x="9228248" y="1671802"/>
            <a:ext cx="3006680" cy="2321157"/>
          </a:xfrm>
          <a:prstGeom prst="rect">
            <a:avLst/>
          </a:prstGeom>
        </p:spPr>
      </p:pic>
      <p:pic>
        <p:nvPicPr>
          <p:cNvPr id="8" name="Picture 7"/>
          <p:cNvPicPr>
            <a:picLocks noChangeAspect="1"/>
          </p:cNvPicPr>
          <p:nvPr/>
        </p:nvPicPr>
        <p:blipFill rotWithShape="1">
          <a:blip r:embed="rId5"/>
          <a:srcRect l="7079" t="5590"/>
          <a:stretch/>
        </p:blipFill>
        <p:spPr>
          <a:xfrm>
            <a:off x="9582420" y="3861605"/>
            <a:ext cx="2609580" cy="3038089"/>
          </a:xfrm>
          <a:prstGeom prst="rect">
            <a:avLst/>
          </a:prstGeom>
        </p:spPr>
      </p:pic>
      <p:pic>
        <p:nvPicPr>
          <p:cNvPr id="9" name="Picture 8"/>
          <p:cNvPicPr>
            <a:picLocks noChangeAspect="1"/>
          </p:cNvPicPr>
          <p:nvPr/>
        </p:nvPicPr>
        <p:blipFill rotWithShape="1">
          <a:blip r:embed="rId6"/>
          <a:srcRect r="40986"/>
          <a:stretch/>
        </p:blipFill>
        <p:spPr>
          <a:xfrm>
            <a:off x="-1" y="2133085"/>
            <a:ext cx="2585702" cy="3286125"/>
          </a:xfrm>
          <a:prstGeom prst="rect">
            <a:avLst/>
          </a:prstGeom>
        </p:spPr>
      </p:pic>
      <p:pic>
        <p:nvPicPr>
          <p:cNvPr id="10" name="Picture 9"/>
          <p:cNvPicPr>
            <a:picLocks noChangeAspect="1"/>
          </p:cNvPicPr>
          <p:nvPr/>
        </p:nvPicPr>
        <p:blipFill rotWithShape="1">
          <a:blip r:embed="rId7"/>
          <a:srcRect l="27470" t="3739"/>
          <a:stretch/>
        </p:blipFill>
        <p:spPr>
          <a:xfrm>
            <a:off x="-4016" y="4536938"/>
            <a:ext cx="1161391" cy="2321062"/>
          </a:xfrm>
          <a:prstGeom prst="rect">
            <a:avLst/>
          </a:prstGeom>
        </p:spPr>
      </p:pic>
      <p:pic>
        <p:nvPicPr>
          <p:cNvPr id="11" name="Picture 10"/>
          <p:cNvPicPr>
            <a:picLocks noChangeAspect="1"/>
          </p:cNvPicPr>
          <p:nvPr/>
        </p:nvPicPr>
        <p:blipFill rotWithShape="1">
          <a:blip r:embed="rId8"/>
          <a:srcRect t="-546" b="15781"/>
          <a:stretch/>
        </p:blipFill>
        <p:spPr>
          <a:xfrm>
            <a:off x="1157375" y="4851030"/>
            <a:ext cx="3303450" cy="2000531"/>
          </a:xfrm>
          <a:prstGeom prst="rect">
            <a:avLst/>
          </a:prstGeom>
        </p:spPr>
      </p:pic>
      <p:pic>
        <p:nvPicPr>
          <p:cNvPr id="12" name="Picture 11"/>
          <p:cNvPicPr>
            <a:picLocks noChangeAspect="1"/>
          </p:cNvPicPr>
          <p:nvPr/>
        </p:nvPicPr>
        <p:blipFill>
          <a:blip r:embed="rId9"/>
          <a:stretch>
            <a:fillRect/>
          </a:stretch>
        </p:blipFill>
        <p:spPr>
          <a:xfrm>
            <a:off x="4458132" y="4631880"/>
            <a:ext cx="2291219" cy="2232665"/>
          </a:xfrm>
          <a:prstGeom prst="rect">
            <a:avLst/>
          </a:prstGeom>
        </p:spPr>
      </p:pic>
      <p:pic>
        <p:nvPicPr>
          <p:cNvPr id="13" name="Picture 12"/>
          <p:cNvPicPr>
            <a:picLocks noChangeAspect="1"/>
          </p:cNvPicPr>
          <p:nvPr/>
        </p:nvPicPr>
        <p:blipFill rotWithShape="1">
          <a:blip r:embed="rId10"/>
          <a:srcRect l="-2771" t="34541" r="-1"/>
          <a:stretch/>
        </p:blipFill>
        <p:spPr>
          <a:xfrm>
            <a:off x="6668831" y="4556110"/>
            <a:ext cx="2913589" cy="2370834"/>
          </a:xfrm>
          <a:prstGeom prst="rect">
            <a:avLst/>
          </a:prstGeom>
        </p:spPr>
      </p:pic>
    </p:spTree>
    <p:extLst>
      <p:ext uri="{BB962C8B-B14F-4D97-AF65-F5344CB8AC3E}">
        <p14:creationId xmlns:p14="http://schemas.microsoft.com/office/powerpoint/2010/main" val="3158544815"/>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rotWithShape="1">
          <a:blip r:embed="rId2"/>
          <a:srcRect l="7287" t="1922" r="3946" b="13308"/>
          <a:stretch/>
        </p:blipFill>
        <p:spPr>
          <a:xfrm>
            <a:off x="253141" y="847725"/>
            <a:ext cx="3553161" cy="3538295"/>
          </a:xfrm>
          <a:prstGeom prst="rect">
            <a:avLst/>
          </a:prstGeom>
          <a:ln w="28575">
            <a:solidFill>
              <a:schemeClr val="tx1"/>
            </a:solidFill>
          </a:ln>
        </p:spPr>
      </p:pic>
      <p:sp>
        <p:nvSpPr>
          <p:cNvPr id="4" name="Content Placeholder 3"/>
          <p:cNvSpPr>
            <a:spLocks noGrp="1"/>
          </p:cNvSpPr>
          <p:nvPr>
            <p:ph sz="half" idx="2"/>
          </p:nvPr>
        </p:nvSpPr>
        <p:spPr>
          <a:xfrm>
            <a:off x="3967102" y="916740"/>
            <a:ext cx="7911886" cy="3400263"/>
          </a:xfrm>
          <a:solidFill>
            <a:schemeClr val="accent2">
              <a:lumMod val="40000"/>
              <a:lumOff val="60000"/>
            </a:schemeClr>
          </a:solidFill>
          <a:ln w="28575">
            <a:solidFill>
              <a:schemeClr val="accent2">
                <a:lumMod val="75000"/>
              </a:schemeClr>
            </a:solidFill>
          </a:ln>
        </p:spPr>
        <p:txBody>
          <a:bodyPr/>
          <a:lstStyle/>
          <a:p>
            <a:pPr marL="0" indent="0">
              <a:buNone/>
            </a:pPr>
            <a:r>
              <a:rPr lang="en-GB" dirty="0" smtClean="0"/>
              <a:t>Your task is to create your own Puck:</a:t>
            </a:r>
          </a:p>
          <a:p>
            <a:pPr marL="0" indent="0">
              <a:buNone/>
            </a:pPr>
            <a:endParaRPr lang="en-GB" sz="100" dirty="0"/>
          </a:p>
          <a:p>
            <a:pPr marL="514350" indent="-514350" algn="just">
              <a:buAutoNum type="arabicParenR"/>
            </a:pPr>
            <a:r>
              <a:rPr lang="en-GB" dirty="0" smtClean="0"/>
              <a:t>Take a full page in your book and sketch a picture in the middle of the page.</a:t>
            </a:r>
          </a:p>
          <a:p>
            <a:pPr marL="514350" indent="-514350" algn="just">
              <a:buAutoNum type="arabicParenR"/>
            </a:pPr>
            <a:r>
              <a:rPr lang="en-GB" dirty="0" smtClean="0"/>
              <a:t>Label your sketch with the answers to the questions below – Remember to explain </a:t>
            </a:r>
            <a:r>
              <a:rPr lang="en-GB" b="1" dirty="0" smtClean="0"/>
              <a:t>WHY</a:t>
            </a:r>
          </a:p>
          <a:p>
            <a:pPr marL="514350" indent="-514350" algn="just">
              <a:buAutoNum type="arabicParenR"/>
            </a:pPr>
            <a:r>
              <a:rPr lang="en-GB" dirty="0" smtClean="0"/>
              <a:t>Colour in your sketch (carefully thinking about what the colours symbolise).</a:t>
            </a:r>
            <a:endParaRPr lang="en-GB" dirty="0"/>
          </a:p>
        </p:txBody>
      </p:sp>
      <p:sp>
        <p:nvSpPr>
          <p:cNvPr id="5" name="Title 1"/>
          <p:cNvSpPr>
            <a:spLocks noGrp="1"/>
          </p:cNvSpPr>
          <p:nvPr>
            <p:ph type="title"/>
          </p:nvPr>
        </p:nvSpPr>
        <p:spPr>
          <a:xfrm>
            <a:off x="350384" y="-116436"/>
            <a:ext cx="12192000" cy="1325563"/>
          </a:xfrm>
        </p:spPr>
        <p:txBody>
          <a:bodyPr>
            <a:noAutofit/>
          </a:bodyPr>
          <a:lstStyle/>
          <a:p>
            <a:r>
              <a:rPr lang="en-GB" b="1" dirty="0" smtClean="0">
                <a:solidFill>
                  <a:srgbClr val="7030A0"/>
                </a:solidFill>
              </a:rPr>
              <a:t>Pick a Puck: Designing your own Robin Goodfellow</a:t>
            </a:r>
            <a:endParaRPr lang="en-GB" b="1" dirty="0">
              <a:solidFill>
                <a:srgbClr val="7030A0"/>
              </a:solidFill>
            </a:endParaRPr>
          </a:p>
        </p:txBody>
      </p:sp>
      <p:sp>
        <p:nvSpPr>
          <p:cNvPr id="7" name="TextBox 6"/>
          <p:cNvSpPr txBox="1"/>
          <p:nvPr/>
        </p:nvSpPr>
        <p:spPr>
          <a:xfrm>
            <a:off x="118873" y="4556502"/>
            <a:ext cx="11915564" cy="1815882"/>
          </a:xfrm>
          <a:prstGeom prst="rect">
            <a:avLst/>
          </a:prstGeom>
          <a:solidFill>
            <a:schemeClr val="accent6">
              <a:lumMod val="20000"/>
              <a:lumOff val="80000"/>
            </a:schemeClr>
          </a:solidFill>
          <a:ln w="28575">
            <a:solidFill>
              <a:schemeClr val="accent6">
                <a:lumMod val="75000"/>
              </a:schemeClr>
            </a:solidFill>
          </a:ln>
        </p:spPr>
        <p:txBody>
          <a:bodyPr wrap="square" rtlCol="0">
            <a:spAutoFit/>
          </a:bodyPr>
          <a:lstStyle/>
          <a:p>
            <a:pPr algn="just"/>
            <a:r>
              <a:rPr lang="en-GB" sz="2800" dirty="0" smtClean="0"/>
              <a:t>1) Is your Puck male or female? 2) How old is your Puck? 3) What clothes does your Puck wear? 3) How does your Puck move around the stage? 4) Does Puck appear from ‘Heaven’ or ‘Hell’ in the Globe? 5) What are Puck’s magical powers? 6) What advice would you give to your actor about Puck’s personality?</a:t>
            </a:r>
            <a:endParaRPr lang="en-GB" sz="2800" dirty="0"/>
          </a:p>
        </p:txBody>
      </p:sp>
    </p:spTree>
    <p:extLst>
      <p:ext uri="{BB962C8B-B14F-4D97-AF65-F5344CB8AC3E}">
        <p14:creationId xmlns:p14="http://schemas.microsoft.com/office/powerpoint/2010/main" val="18150241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0"/>
            <a:ext cx="10515600" cy="1325563"/>
          </a:xfrm>
        </p:spPr>
        <p:txBody>
          <a:bodyPr>
            <a:normAutofit/>
          </a:bodyPr>
          <a:lstStyle/>
          <a:p>
            <a:pPr algn="ctr"/>
            <a:r>
              <a:rPr lang="en-GB" sz="5400" b="1" dirty="0" smtClean="0">
                <a:solidFill>
                  <a:srgbClr val="7030A0"/>
                </a:solidFill>
              </a:rPr>
              <a:t>Introduction to ‘The Tempest’</a:t>
            </a:r>
            <a:endParaRPr lang="en-GB" sz="5400" b="1" dirty="0">
              <a:solidFill>
                <a:srgbClr val="7030A0"/>
              </a:solidFill>
            </a:endParaRPr>
          </a:p>
        </p:txBody>
      </p:sp>
      <p:pic>
        <p:nvPicPr>
          <p:cNvPr id="7" name="Content Placeholder 6"/>
          <p:cNvPicPr>
            <a:picLocks noGrp="1" noChangeAspect="1"/>
          </p:cNvPicPr>
          <p:nvPr>
            <p:ph idx="1"/>
          </p:nvPr>
        </p:nvPicPr>
        <p:blipFill>
          <a:blip r:embed="rId2"/>
          <a:stretch>
            <a:fillRect/>
          </a:stretch>
        </p:blipFill>
        <p:spPr>
          <a:xfrm>
            <a:off x="2027047" y="1106622"/>
            <a:ext cx="8137906" cy="5431129"/>
          </a:xfrm>
          <a:prstGeom prst="rect">
            <a:avLst/>
          </a:prstGeom>
          <a:ln w="28575">
            <a:solidFill>
              <a:schemeClr val="tx1"/>
            </a:solidFill>
          </a:ln>
        </p:spPr>
      </p:pic>
    </p:spTree>
    <p:extLst>
      <p:ext uri="{BB962C8B-B14F-4D97-AF65-F5344CB8AC3E}">
        <p14:creationId xmlns:p14="http://schemas.microsoft.com/office/powerpoint/2010/main" val="323704745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5031347" cy="5031347"/>
          </a:xfrm>
          <a:prstGeom prst="rect">
            <a:avLst/>
          </a:prstGeom>
        </p:spPr>
      </p:pic>
      <p:pic>
        <p:nvPicPr>
          <p:cNvPr id="4" name="Picture 3"/>
          <p:cNvPicPr>
            <a:picLocks noChangeAspect="1"/>
          </p:cNvPicPr>
          <p:nvPr/>
        </p:nvPicPr>
        <p:blipFill rotWithShape="1">
          <a:blip r:embed="rId3"/>
          <a:srcRect b="5976"/>
          <a:stretch/>
        </p:blipFill>
        <p:spPr>
          <a:xfrm>
            <a:off x="5031347" y="-26765"/>
            <a:ext cx="7160653" cy="5049526"/>
          </a:xfrm>
          <a:prstGeom prst="rect">
            <a:avLst/>
          </a:prstGeom>
        </p:spPr>
      </p:pic>
      <p:sp>
        <p:nvSpPr>
          <p:cNvPr id="5" name="TextBox 4"/>
          <p:cNvSpPr txBox="1"/>
          <p:nvPr/>
        </p:nvSpPr>
        <p:spPr>
          <a:xfrm>
            <a:off x="1646349" y="5525037"/>
            <a:ext cx="8538693" cy="769441"/>
          </a:xfrm>
          <a:prstGeom prst="rect">
            <a:avLst/>
          </a:prstGeom>
          <a:noFill/>
        </p:spPr>
        <p:txBody>
          <a:bodyPr wrap="square" rtlCol="0">
            <a:spAutoFit/>
          </a:bodyPr>
          <a:lstStyle/>
          <a:p>
            <a:pPr algn="ctr"/>
            <a:r>
              <a:rPr lang="en-GB" sz="4400" b="1" dirty="0" smtClean="0">
                <a:solidFill>
                  <a:srgbClr val="7030A0"/>
                </a:solidFill>
              </a:rPr>
              <a:t>The Globe from the outside</a:t>
            </a:r>
            <a:endParaRPr lang="en-GB" sz="4400" b="1" dirty="0">
              <a:solidFill>
                <a:srgbClr val="7030A0"/>
              </a:solidFill>
            </a:endParaRPr>
          </a:p>
        </p:txBody>
      </p:sp>
    </p:spTree>
    <p:extLst>
      <p:ext uri="{BB962C8B-B14F-4D97-AF65-F5344CB8AC3E}">
        <p14:creationId xmlns:p14="http://schemas.microsoft.com/office/powerpoint/2010/main" val="3568255265"/>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97920"/>
            <a:ext cx="7733824" cy="5460080"/>
          </a:xfrm>
          <a:prstGeom prst="rect">
            <a:avLst/>
          </a:prstGeom>
        </p:spPr>
      </p:pic>
      <p:pic>
        <p:nvPicPr>
          <p:cNvPr id="2" name="Picture 1"/>
          <p:cNvPicPr>
            <a:picLocks noChangeAspect="1"/>
          </p:cNvPicPr>
          <p:nvPr/>
        </p:nvPicPr>
        <p:blipFill rotWithShape="1">
          <a:blip r:embed="rId3"/>
          <a:srcRect l="-633" t="1790" r="633" b="3703"/>
          <a:stretch/>
        </p:blipFill>
        <p:spPr>
          <a:xfrm>
            <a:off x="7364470" y="1397920"/>
            <a:ext cx="4827530" cy="5460080"/>
          </a:xfrm>
          <a:prstGeom prst="rect">
            <a:avLst/>
          </a:prstGeom>
        </p:spPr>
      </p:pic>
      <p:sp>
        <p:nvSpPr>
          <p:cNvPr id="4" name="Title 3"/>
          <p:cNvSpPr txBox="1">
            <a:spLocks/>
          </p:cNvSpPr>
          <p:nvPr/>
        </p:nvSpPr>
        <p:spPr>
          <a:xfrm>
            <a:off x="605307" y="214794"/>
            <a:ext cx="10748493"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smtClean="0">
                <a:solidFill>
                  <a:srgbClr val="7030A0"/>
                </a:solidFill>
              </a:rPr>
              <a:t>Starter: Exploring Images</a:t>
            </a:r>
            <a:endParaRPr lang="en-GB" sz="5400" b="1" dirty="0">
              <a:solidFill>
                <a:srgbClr val="7030A0"/>
              </a:solidFill>
            </a:endParaRPr>
          </a:p>
        </p:txBody>
      </p:sp>
    </p:spTree>
    <p:extLst>
      <p:ext uri="{BB962C8B-B14F-4D97-AF65-F5344CB8AC3E}">
        <p14:creationId xmlns:p14="http://schemas.microsoft.com/office/powerpoint/2010/main" val="7326264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2930"/>
            <a:ext cx="8213395" cy="6306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8322589" y="735231"/>
            <a:ext cx="3944319" cy="4832092"/>
          </a:xfrm>
          <a:prstGeom prst="rect">
            <a:avLst/>
          </a:prstGeom>
          <a:noFill/>
        </p:spPr>
        <p:txBody>
          <a:bodyPr wrap="square" rtlCol="0">
            <a:spAutoFit/>
          </a:bodyPr>
          <a:lstStyle/>
          <a:p>
            <a:r>
              <a:rPr lang="en-GB" sz="4400" b="1" dirty="0" smtClean="0">
                <a:solidFill>
                  <a:srgbClr val="7030A0"/>
                </a:solidFill>
              </a:rPr>
              <a:t>What does this image reveal about the relationships between the main characters?</a:t>
            </a:r>
          </a:p>
        </p:txBody>
      </p:sp>
    </p:spTree>
    <p:extLst>
      <p:ext uri="{BB962C8B-B14F-4D97-AF65-F5344CB8AC3E}">
        <p14:creationId xmlns:p14="http://schemas.microsoft.com/office/powerpoint/2010/main" val="3382733514"/>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731"/>
            <a:ext cx="12192000" cy="1325563"/>
          </a:xfrm>
        </p:spPr>
        <p:txBody>
          <a:bodyPr>
            <a:noAutofit/>
          </a:bodyPr>
          <a:lstStyle/>
          <a:p>
            <a:r>
              <a:rPr lang="en-GB" sz="5200" b="1" dirty="0" smtClean="0">
                <a:solidFill>
                  <a:srgbClr val="7030A0"/>
                </a:solidFill>
              </a:rPr>
              <a:t>Message in a Bottle: Exploring the Characters</a:t>
            </a:r>
            <a:endParaRPr lang="en-GB" sz="5200" b="1" dirty="0">
              <a:solidFill>
                <a:srgbClr val="7030A0"/>
              </a:solidFill>
            </a:endParaRPr>
          </a:p>
        </p:txBody>
      </p:sp>
      <p:sp>
        <p:nvSpPr>
          <p:cNvPr id="3" name="Content Placeholder 2"/>
          <p:cNvSpPr>
            <a:spLocks noGrp="1"/>
          </p:cNvSpPr>
          <p:nvPr>
            <p:ph sz="half" idx="1"/>
          </p:nvPr>
        </p:nvSpPr>
        <p:spPr>
          <a:xfrm>
            <a:off x="142875" y="977090"/>
            <a:ext cx="4933950" cy="1710338"/>
          </a:xfrm>
          <a:solidFill>
            <a:schemeClr val="accent6">
              <a:lumMod val="40000"/>
              <a:lumOff val="60000"/>
            </a:schemeClr>
          </a:solidFill>
          <a:ln w="28575">
            <a:solidFill>
              <a:schemeClr val="accent6">
                <a:lumMod val="75000"/>
              </a:schemeClr>
            </a:solidFill>
          </a:ln>
        </p:spPr>
        <p:txBody>
          <a:bodyPr>
            <a:normAutofit/>
          </a:bodyPr>
          <a:lstStyle/>
          <a:p>
            <a:pPr marL="0" indent="0" algn="ctr">
              <a:buNone/>
            </a:pPr>
            <a:r>
              <a:rPr lang="en-GB" sz="2600" dirty="0" smtClean="0"/>
              <a:t>The three main characters have written a </a:t>
            </a:r>
            <a:r>
              <a:rPr lang="en-GB" sz="2600" b="1" dirty="0" smtClean="0"/>
              <a:t>message in a bottle </a:t>
            </a:r>
            <a:r>
              <a:rPr lang="en-GB" sz="2600" dirty="0" smtClean="0"/>
              <a:t>and sent it out to sea, hoping that someone will help them…</a:t>
            </a:r>
            <a:endParaRPr lang="en-GB" sz="2600" dirty="0"/>
          </a:p>
        </p:txBody>
      </p:sp>
      <p:pic>
        <p:nvPicPr>
          <p:cNvPr id="5" name="Content Placeholder 4"/>
          <p:cNvPicPr>
            <a:picLocks noGrp="1" noChangeAspect="1"/>
          </p:cNvPicPr>
          <p:nvPr>
            <p:ph sz="half" idx="2"/>
          </p:nvPr>
        </p:nvPicPr>
        <p:blipFill>
          <a:blip r:embed="rId2"/>
          <a:stretch>
            <a:fillRect/>
          </a:stretch>
        </p:blipFill>
        <p:spPr>
          <a:xfrm>
            <a:off x="5350669" y="1182832"/>
            <a:ext cx="6567487" cy="4919276"/>
          </a:xfrm>
          <a:prstGeom prst="rect">
            <a:avLst/>
          </a:prstGeom>
          <a:ln w="28575">
            <a:solidFill>
              <a:schemeClr val="tx1"/>
            </a:solidFill>
          </a:ln>
        </p:spPr>
      </p:pic>
      <p:sp>
        <p:nvSpPr>
          <p:cNvPr id="6" name="Content Placeholder 2"/>
          <p:cNvSpPr txBox="1">
            <a:spLocks/>
          </p:cNvSpPr>
          <p:nvPr/>
        </p:nvSpPr>
        <p:spPr>
          <a:xfrm>
            <a:off x="142875" y="2861342"/>
            <a:ext cx="4933950" cy="1251357"/>
          </a:xfrm>
          <a:prstGeom prst="rect">
            <a:avLst/>
          </a:prstGeom>
          <a:solidFill>
            <a:schemeClr val="accent4">
              <a:lumMod val="40000"/>
              <a:lumOff val="60000"/>
            </a:schemeClr>
          </a:solidFill>
          <a:ln w="28575">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600" dirty="0" smtClean="0"/>
              <a:t>Read their message and answer the questions on the back of the worksheet in </a:t>
            </a:r>
            <a:r>
              <a:rPr lang="en-GB" sz="2600" b="1" dirty="0" smtClean="0"/>
              <a:t>full sentences</a:t>
            </a:r>
            <a:r>
              <a:rPr lang="en-GB" sz="2600" dirty="0" smtClean="0"/>
              <a:t>.</a:t>
            </a:r>
            <a:endParaRPr lang="en-GB" sz="2600" dirty="0"/>
          </a:p>
        </p:txBody>
      </p:sp>
      <p:sp>
        <p:nvSpPr>
          <p:cNvPr id="7" name="Content Placeholder 2"/>
          <p:cNvSpPr txBox="1">
            <a:spLocks/>
          </p:cNvSpPr>
          <p:nvPr/>
        </p:nvSpPr>
        <p:spPr>
          <a:xfrm>
            <a:off x="142875" y="4286614"/>
            <a:ext cx="4933950" cy="1984878"/>
          </a:xfrm>
          <a:prstGeom prst="rect">
            <a:avLst/>
          </a:prstGeom>
          <a:solidFill>
            <a:schemeClr val="accent5">
              <a:lumMod val="20000"/>
              <a:lumOff val="80000"/>
            </a:schemeClr>
          </a:solidFill>
          <a:ln w="28575">
            <a:solidFill>
              <a:schemeClr val="accent5">
                <a:lumMod val="75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500" dirty="0" smtClean="0"/>
              <a:t>Remember that you’re learning part of the story from only one of the characters. Be ready to feedback to learn about the other </a:t>
            </a:r>
            <a:r>
              <a:rPr lang="en-GB" sz="2500" b="1" dirty="0" smtClean="0"/>
              <a:t>characters’ point of view</a:t>
            </a:r>
            <a:r>
              <a:rPr lang="en-GB" sz="2500" dirty="0" smtClean="0"/>
              <a:t>…</a:t>
            </a:r>
            <a:endParaRPr lang="en-GB" sz="2500" dirty="0"/>
          </a:p>
        </p:txBody>
      </p:sp>
    </p:spTree>
    <p:extLst>
      <p:ext uri="{BB962C8B-B14F-4D97-AF65-F5344CB8AC3E}">
        <p14:creationId xmlns:p14="http://schemas.microsoft.com/office/powerpoint/2010/main" val="899969016"/>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62908"/>
            <a:ext cx="12192000" cy="1325563"/>
          </a:xfrm>
        </p:spPr>
        <p:txBody>
          <a:bodyPr>
            <a:noAutofit/>
          </a:bodyPr>
          <a:lstStyle/>
          <a:p>
            <a:pPr algn="ctr"/>
            <a:r>
              <a:rPr lang="en-GB" sz="4800" b="1" dirty="0" smtClean="0">
                <a:solidFill>
                  <a:srgbClr val="7030A0"/>
                </a:solidFill>
              </a:rPr>
              <a:t>What do we Learn about the Main Characters?</a:t>
            </a:r>
            <a:endParaRPr lang="en-GB" sz="4800" b="1" dirty="0">
              <a:solidFill>
                <a:srgbClr val="7030A0"/>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44153013"/>
              </p:ext>
            </p:extLst>
          </p:nvPr>
        </p:nvGraphicFramePr>
        <p:xfrm>
          <a:off x="198894" y="2120092"/>
          <a:ext cx="11703804" cy="4412445"/>
        </p:xfrm>
        <a:graphic>
          <a:graphicData uri="http://schemas.openxmlformats.org/drawingml/2006/table">
            <a:tbl>
              <a:tblPr firstRow="1" bandRow="1">
                <a:tableStyleId>{5C22544A-7EE6-4342-B048-85BDC9FD1C3A}</a:tableStyleId>
              </a:tblPr>
              <a:tblGrid>
                <a:gridCol w="3901268">
                  <a:extLst>
                    <a:ext uri="{9D8B030D-6E8A-4147-A177-3AD203B41FA5}">
                      <a16:colId xmlns="" xmlns:a16="http://schemas.microsoft.com/office/drawing/2014/main" val="313540636"/>
                    </a:ext>
                  </a:extLst>
                </a:gridCol>
                <a:gridCol w="3901268">
                  <a:extLst>
                    <a:ext uri="{9D8B030D-6E8A-4147-A177-3AD203B41FA5}">
                      <a16:colId xmlns="" xmlns:a16="http://schemas.microsoft.com/office/drawing/2014/main" val="535892428"/>
                    </a:ext>
                  </a:extLst>
                </a:gridCol>
                <a:gridCol w="3901268">
                  <a:extLst>
                    <a:ext uri="{9D8B030D-6E8A-4147-A177-3AD203B41FA5}">
                      <a16:colId xmlns="" xmlns:a16="http://schemas.microsoft.com/office/drawing/2014/main" val="295156607"/>
                    </a:ext>
                  </a:extLst>
                </a:gridCol>
              </a:tblGrid>
              <a:tr h="882489">
                <a:tc>
                  <a:txBody>
                    <a:bodyPr/>
                    <a:lstStyle/>
                    <a:p>
                      <a:pPr algn="ctr"/>
                      <a:r>
                        <a:rPr lang="en-GB" sz="2800" dirty="0" smtClean="0"/>
                        <a:t>Prospero</a:t>
                      </a:r>
                      <a:endParaRPr lang="en-GB" sz="2800" dirty="0"/>
                    </a:p>
                  </a:txBody>
                  <a:tcPr/>
                </a:tc>
                <a:tc>
                  <a:txBody>
                    <a:bodyPr/>
                    <a:lstStyle/>
                    <a:p>
                      <a:pPr algn="ctr"/>
                      <a:r>
                        <a:rPr lang="en-GB" sz="2800" dirty="0" smtClean="0"/>
                        <a:t>Miranda</a:t>
                      </a:r>
                      <a:endParaRPr lang="en-GB" sz="2800" dirty="0"/>
                    </a:p>
                  </a:txBody>
                  <a:tcPr/>
                </a:tc>
                <a:tc>
                  <a:txBody>
                    <a:bodyPr/>
                    <a:lstStyle/>
                    <a:p>
                      <a:pPr algn="ctr"/>
                      <a:r>
                        <a:rPr lang="en-GB" sz="2800" dirty="0" smtClean="0"/>
                        <a:t>Caliban</a:t>
                      </a:r>
                      <a:endParaRPr lang="en-GB" sz="2800" dirty="0"/>
                    </a:p>
                  </a:txBody>
                  <a:tcPr/>
                </a:tc>
                <a:extLst>
                  <a:ext uri="{0D108BD9-81ED-4DB2-BD59-A6C34878D82A}">
                    <a16:rowId xmlns="" xmlns:a16="http://schemas.microsoft.com/office/drawing/2014/main" val="2119788719"/>
                  </a:ext>
                </a:extLst>
              </a:tr>
              <a:tr h="882489">
                <a:tc>
                  <a:txBody>
                    <a:bodyPr/>
                    <a:lstStyle/>
                    <a:p>
                      <a:endParaRPr lang="en-GB" dirty="0"/>
                    </a:p>
                  </a:txBody>
                  <a:tcPr/>
                </a:tc>
                <a:tc>
                  <a:txBody>
                    <a:bodyPr/>
                    <a:lstStyle/>
                    <a:p>
                      <a:endParaRPr lang="en-GB" dirty="0"/>
                    </a:p>
                  </a:txBody>
                  <a:tcPr/>
                </a:tc>
                <a:tc>
                  <a:txBody>
                    <a:bodyPr/>
                    <a:lstStyle/>
                    <a:p>
                      <a:endParaRPr lang="en-GB"/>
                    </a:p>
                  </a:txBody>
                  <a:tcPr/>
                </a:tc>
                <a:extLst>
                  <a:ext uri="{0D108BD9-81ED-4DB2-BD59-A6C34878D82A}">
                    <a16:rowId xmlns="" xmlns:a16="http://schemas.microsoft.com/office/drawing/2014/main" val="2390331928"/>
                  </a:ext>
                </a:extLst>
              </a:tr>
              <a:tr h="882489">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 xmlns:a16="http://schemas.microsoft.com/office/drawing/2014/main" val="1623582531"/>
                  </a:ext>
                </a:extLst>
              </a:tr>
              <a:tr h="882489">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 xmlns:a16="http://schemas.microsoft.com/office/drawing/2014/main" val="2137157809"/>
                  </a:ext>
                </a:extLst>
              </a:tr>
              <a:tr h="882489">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 xmlns:a16="http://schemas.microsoft.com/office/drawing/2014/main" val="4082475322"/>
                  </a:ext>
                </a:extLst>
              </a:tr>
            </a:tbl>
          </a:graphicData>
        </a:graphic>
      </p:graphicFrame>
      <p:sp>
        <p:nvSpPr>
          <p:cNvPr id="8" name="TextBox 7"/>
          <p:cNvSpPr txBox="1"/>
          <p:nvPr/>
        </p:nvSpPr>
        <p:spPr>
          <a:xfrm>
            <a:off x="198894" y="1115879"/>
            <a:ext cx="11794210" cy="830997"/>
          </a:xfrm>
          <a:prstGeom prst="rect">
            <a:avLst/>
          </a:prstGeom>
          <a:noFill/>
        </p:spPr>
        <p:txBody>
          <a:bodyPr wrap="square" rtlCol="0">
            <a:spAutoFit/>
          </a:bodyPr>
          <a:lstStyle/>
          <a:p>
            <a:pPr algn="just"/>
            <a:r>
              <a:rPr lang="en-GB" sz="2400" dirty="0" smtClean="0"/>
              <a:t>Turn your exercise book landscape and use a full page to create the table below. As each group read out their letter, you should record what we learn about the character.</a:t>
            </a:r>
            <a:endParaRPr lang="en-GB" sz="2400" dirty="0"/>
          </a:p>
        </p:txBody>
      </p:sp>
    </p:spTree>
    <p:extLst>
      <p:ext uri="{BB962C8B-B14F-4D97-AF65-F5344CB8AC3E}">
        <p14:creationId xmlns:p14="http://schemas.microsoft.com/office/powerpoint/2010/main" val="803505332"/>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4233"/>
            <a:ext cx="12192000" cy="1325563"/>
          </a:xfrm>
        </p:spPr>
        <p:txBody>
          <a:bodyPr>
            <a:noAutofit/>
          </a:bodyPr>
          <a:lstStyle/>
          <a:p>
            <a:r>
              <a:rPr lang="en-GB" sz="5400" b="1" dirty="0" smtClean="0">
                <a:solidFill>
                  <a:srgbClr val="7030A0"/>
                </a:solidFill>
              </a:rPr>
              <a:t>Exploring Language: Who said it and why?</a:t>
            </a:r>
            <a:endParaRPr lang="en-GB" sz="5400" b="1" dirty="0">
              <a:solidFill>
                <a:srgbClr val="7030A0"/>
              </a:solidFill>
            </a:endParaRPr>
          </a:p>
        </p:txBody>
      </p:sp>
      <p:sp>
        <p:nvSpPr>
          <p:cNvPr id="3" name="Content Placeholder 2"/>
          <p:cNvSpPr>
            <a:spLocks noGrp="1"/>
          </p:cNvSpPr>
          <p:nvPr>
            <p:ph sz="half" idx="1"/>
          </p:nvPr>
        </p:nvSpPr>
        <p:spPr>
          <a:xfrm>
            <a:off x="157709" y="1462356"/>
            <a:ext cx="5604933" cy="968375"/>
          </a:xfrm>
          <a:solidFill>
            <a:schemeClr val="accent2">
              <a:lumMod val="40000"/>
              <a:lumOff val="60000"/>
            </a:schemeClr>
          </a:solidFill>
          <a:ln w="28575">
            <a:solidFill>
              <a:schemeClr val="accent2">
                <a:lumMod val="75000"/>
              </a:schemeClr>
            </a:solidFill>
          </a:ln>
        </p:spPr>
        <p:txBody>
          <a:bodyPr/>
          <a:lstStyle/>
          <a:p>
            <a:pPr marL="0" indent="0" algn="just">
              <a:buNone/>
            </a:pPr>
            <a:r>
              <a:rPr lang="en-GB" sz="2400" dirty="0"/>
              <a:t>I thus neglected worldly ends, all dedicated</a:t>
            </a:r>
          </a:p>
          <a:p>
            <a:pPr marL="0" indent="0" algn="just">
              <a:buNone/>
            </a:pPr>
            <a:r>
              <a:rPr lang="en-GB" sz="2400" dirty="0"/>
              <a:t>To closeness and the bettering of my </a:t>
            </a:r>
            <a:r>
              <a:rPr lang="en-GB" sz="2400" dirty="0" smtClean="0"/>
              <a:t>mind.</a:t>
            </a:r>
            <a:endParaRPr lang="en-GB" sz="2400" dirty="0"/>
          </a:p>
          <a:p>
            <a:pPr marL="0" indent="0">
              <a:buNone/>
            </a:pPr>
            <a:endParaRPr lang="en-GB" dirty="0"/>
          </a:p>
        </p:txBody>
      </p:sp>
      <p:sp>
        <p:nvSpPr>
          <p:cNvPr id="5" name="Content Placeholder 2"/>
          <p:cNvSpPr txBox="1">
            <a:spLocks/>
          </p:cNvSpPr>
          <p:nvPr/>
        </p:nvSpPr>
        <p:spPr>
          <a:xfrm>
            <a:off x="157707" y="2726340"/>
            <a:ext cx="5604933" cy="858597"/>
          </a:xfrm>
          <a:prstGeom prst="rect">
            <a:avLst/>
          </a:prstGeom>
          <a:solidFill>
            <a:schemeClr val="accent6">
              <a:lumMod val="40000"/>
              <a:lumOff val="60000"/>
            </a:schemeClr>
          </a:solidFill>
          <a:ln w="28575">
            <a:solidFill>
              <a:schemeClr val="accent6">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2400" dirty="0"/>
              <a:t>I might call </a:t>
            </a:r>
            <a:r>
              <a:rPr lang="en-GB" sz="2400" dirty="0" smtClean="0"/>
              <a:t>him a </a:t>
            </a:r>
            <a:r>
              <a:rPr lang="en-GB" sz="2400" dirty="0"/>
              <a:t>thing divine, for nothing </a:t>
            </a:r>
            <a:r>
              <a:rPr lang="en-GB" sz="2400" dirty="0" smtClean="0"/>
              <a:t>natural. I </a:t>
            </a:r>
            <a:r>
              <a:rPr lang="en-GB" sz="2400" dirty="0"/>
              <a:t>ever saw so </a:t>
            </a:r>
            <a:r>
              <a:rPr lang="en-GB" sz="2400" dirty="0" smtClean="0"/>
              <a:t>noble.</a:t>
            </a:r>
            <a:endParaRPr lang="en-GB" sz="2400" dirty="0"/>
          </a:p>
          <a:p>
            <a:pPr marL="0" indent="0" algn="just">
              <a:buFont typeface="Arial" panose="020B0604020202020204" pitchFamily="34" charset="0"/>
              <a:buNone/>
            </a:pPr>
            <a:endParaRPr lang="en-GB" sz="2400" dirty="0" smtClean="0"/>
          </a:p>
        </p:txBody>
      </p:sp>
      <p:sp>
        <p:nvSpPr>
          <p:cNvPr id="6" name="Content Placeholder 2"/>
          <p:cNvSpPr txBox="1">
            <a:spLocks/>
          </p:cNvSpPr>
          <p:nvPr/>
        </p:nvSpPr>
        <p:spPr>
          <a:xfrm>
            <a:off x="157707" y="3880547"/>
            <a:ext cx="5604933" cy="1124843"/>
          </a:xfrm>
          <a:prstGeom prst="rect">
            <a:avLst/>
          </a:prstGeom>
          <a:solidFill>
            <a:schemeClr val="accent5">
              <a:lumMod val="20000"/>
              <a:lumOff val="80000"/>
            </a:schemeClr>
          </a:solidFill>
          <a:ln w="28575">
            <a:solidFill>
              <a:schemeClr val="accent5">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2400" dirty="0"/>
              <a:t>You taught me language, and my profit </a:t>
            </a:r>
            <a:r>
              <a:rPr lang="en-GB" sz="2400" dirty="0" smtClean="0"/>
              <a:t>on’t is </a:t>
            </a:r>
            <a:r>
              <a:rPr lang="en-GB" sz="2400" dirty="0"/>
              <a:t>I know how to curse. The red plague rid </a:t>
            </a:r>
            <a:r>
              <a:rPr lang="en-GB" sz="2400" dirty="0" smtClean="0"/>
              <a:t>you for </a:t>
            </a:r>
            <a:r>
              <a:rPr lang="en-GB" sz="2400" dirty="0"/>
              <a:t>learning me your </a:t>
            </a:r>
            <a:r>
              <a:rPr lang="en-GB" sz="2400" dirty="0" smtClean="0"/>
              <a:t>language.</a:t>
            </a:r>
            <a:endParaRPr lang="en-GB" sz="2400" dirty="0"/>
          </a:p>
          <a:p>
            <a:pPr marL="0" indent="0" algn="just">
              <a:buFont typeface="Arial" panose="020B0604020202020204" pitchFamily="34" charset="0"/>
              <a:buNone/>
            </a:pPr>
            <a:endParaRPr lang="en-GB" sz="2400" dirty="0" smtClean="0"/>
          </a:p>
        </p:txBody>
      </p:sp>
      <p:pic>
        <p:nvPicPr>
          <p:cNvPr id="7" name="Picture 6"/>
          <p:cNvPicPr>
            <a:picLocks noChangeAspect="1"/>
          </p:cNvPicPr>
          <p:nvPr/>
        </p:nvPicPr>
        <p:blipFill>
          <a:blip r:embed="rId2"/>
          <a:stretch>
            <a:fillRect/>
          </a:stretch>
        </p:blipFill>
        <p:spPr>
          <a:xfrm>
            <a:off x="6197932" y="987413"/>
            <a:ext cx="2316893" cy="3161185"/>
          </a:xfrm>
          <a:prstGeom prst="rect">
            <a:avLst/>
          </a:prstGeom>
          <a:ln w="28575">
            <a:solidFill>
              <a:schemeClr val="tx1"/>
            </a:solidFill>
          </a:ln>
        </p:spPr>
      </p:pic>
      <p:pic>
        <p:nvPicPr>
          <p:cNvPr id="8" name="Picture 7"/>
          <p:cNvPicPr>
            <a:picLocks noChangeAspect="1"/>
          </p:cNvPicPr>
          <p:nvPr/>
        </p:nvPicPr>
        <p:blipFill>
          <a:blip r:embed="rId3"/>
          <a:stretch>
            <a:fillRect/>
          </a:stretch>
        </p:blipFill>
        <p:spPr>
          <a:xfrm>
            <a:off x="8881124" y="993753"/>
            <a:ext cx="2450797" cy="3121374"/>
          </a:xfrm>
          <a:prstGeom prst="rect">
            <a:avLst/>
          </a:prstGeom>
          <a:ln w="28575">
            <a:solidFill>
              <a:schemeClr val="tx1"/>
            </a:solidFill>
          </a:ln>
        </p:spPr>
      </p:pic>
      <p:pic>
        <p:nvPicPr>
          <p:cNvPr id="1026" name="Picture 2" descr="http://1.bp.blogspot.com/-H3-Nvs-GgDM/UBGELsTUqzI/AAAAAAAAHj0/Mm31hzQ7wZg/s1600/Sir+Joseph+Noel+Paton+-+Caliba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8363" y="4295511"/>
            <a:ext cx="3760090" cy="2455809"/>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20892"/>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5722" y="148149"/>
            <a:ext cx="11414502" cy="1325563"/>
          </a:xfrm>
        </p:spPr>
        <p:txBody>
          <a:bodyPr>
            <a:noAutofit/>
          </a:bodyPr>
          <a:lstStyle/>
          <a:p>
            <a:r>
              <a:rPr lang="en-GB" sz="4800" b="1" dirty="0" smtClean="0">
                <a:solidFill>
                  <a:srgbClr val="7030A0"/>
                </a:solidFill>
              </a:rPr>
              <a:t>Reading ‘The Tempest’ &amp; Creating a Spell</a:t>
            </a:r>
            <a:endParaRPr lang="en-GB" sz="4800" b="1" dirty="0">
              <a:solidFill>
                <a:srgbClr val="7030A0"/>
              </a:solidFill>
            </a:endParaRPr>
          </a:p>
        </p:txBody>
      </p:sp>
      <p:pic>
        <p:nvPicPr>
          <p:cNvPr id="7" name="Content Placeholder 6"/>
          <p:cNvPicPr>
            <a:picLocks noGrp="1" noChangeAspect="1"/>
          </p:cNvPicPr>
          <p:nvPr>
            <p:ph idx="1"/>
          </p:nvPr>
        </p:nvPicPr>
        <p:blipFill>
          <a:blip r:embed="rId2"/>
          <a:stretch>
            <a:fillRect/>
          </a:stretch>
        </p:blipFill>
        <p:spPr>
          <a:xfrm>
            <a:off x="319767" y="1318729"/>
            <a:ext cx="11482193" cy="4886311"/>
          </a:xfrm>
          <a:prstGeom prst="rect">
            <a:avLst/>
          </a:prstGeom>
          <a:ln w="28575">
            <a:solidFill>
              <a:schemeClr val="tx1"/>
            </a:solidFill>
          </a:ln>
        </p:spPr>
      </p:pic>
    </p:spTree>
    <p:extLst>
      <p:ext uri="{BB962C8B-B14F-4D97-AF65-F5344CB8AC3E}">
        <p14:creationId xmlns:p14="http://schemas.microsoft.com/office/powerpoint/2010/main" val="413722257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6018"/>
            <a:ext cx="10515600" cy="1325563"/>
          </a:xfrm>
        </p:spPr>
        <p:txBody>
          <a:bodyPr>
            <a:normAutofit/>
          </a:bodyPr>
          <a:lstStyle/>
          <a:p>
            <a:pPr algn="ctr"/>
            <a:r>
              <a:rPr lang="en-GB" sz="5400" b="1" dirty="0" smtClean="0">
                <a:solidFill>
                  <a:srgbClr val="7030A0"/>
                </a:solidFill>
              </a:rPr>
              <a:t>Writing Prospero’s Spell</a:t>
            </a:r>
            <a:endParaRPr lang="en-GB" sz="5400" b="1" dirty="0">
              <a:solidFill>
                <a:srgbClr val="7030A0"/>
              </a:solidFill>
            </a:endParaRPr>
          </a:p>
        </p:txBody>
      </p:sp>
      <p:sp>
        <p:nvSpPr>
          <p:cNvPr id="4" name="Content Placeholder 3"/>
          <p:cNvSpPr>
            <a:spLocks noGrp="1"/>
          </p:cNvSpPr>
          <p:nvPr>
            <p:ph sz="half" idx="1"/>
          </p:nvPr>
        </p:nvSpPr>
        <p:spPr>
          <a:xfrm>
            <a:off x="348802" y="1179545"/>
            <a:ext cx="6605790" cy="1087138"/>
          </a:xfrm>
          <a:solidFill>
            <a:schemeClr val="accent4">
              <a:lumMod val="60000"/>
              <a:lumOff val="40000"/>
            </a:schemeClr>
          </a:solidFill>
          <a:ln w="28575">
            <a:solidFill>
              <a:schemeClr val="accent4">
                <a:lumMod val="75000"/>
              </a:schemeClr>
            </a:solidFill>
          </a:ln>
        </p:spPr>
        <p:txBody>
          <a:bodyPr>
            <a:normAutofit/>
          </a:bodyPr>
          <a:lstStyle/>
          <a:p>
            <a:pPr marL="0" indent="0" algn="just">
              <a:buNone/>
            </a:pPr>
            <a:r>
              <a:rPr lang="en-GB" sz="2400" dirty="0" smtClean="0"/>
              <a:t>Prospero is a powerful wizard who uses his magical powers to control both the environment and other people around him. </a:t>
            </a:r>
            <a:endParaRPr lang="en-GB" sz="2400" dirty="0"/>
          </a:p>
        </p:txBody>
      </p:sp>
      <p:pic>
        <p:nvPicPr>
          <p:cNvPr id="3" name="Content Placeholder 2"/>
          <p:cNvPicPr>
            <a:picLocks noGrp="1" noChangeAspect="1"/>
          </p:cNvPicPr>
          <p:nvPr>
            <p:ph sz="half" idx="2"/>
          </p:nvPr>
        </p:nvPicPr>
        <p:blipFill>
          <a:blip r:embed="rId2"/>
          <a:stretch>
            <a:fillRect/>
          </a:stretch>
        </p:blipFill>
        <p:spPr>
          <a:xfrm>
            <a:off x="7263685" y="1179545"/>
            <a:ext cx="3575899" cy="5289864"/>
          </a:xfrm>
          <a:prstGeom prst="rect">
            <a:avLst/>
          </a:prstGeom>
          <a:ln w="28575">
            <a:solidFill>
              <a:schemeClr val="tx1"/>
            </a:solidFill>
          </a:ln>
        </p:spPr>
      </p:pic>
      <p:sp>
        <p:nvSpPr>
          <p:cNvPr id="6" name="Content Placeholder 3"/>
          <p:cNvSpPr txBox="1">
            <a:spLocks/>
          </p:cNvSpPr>
          <p:nvPr/>
        </p:nvSpPr>
        <p:spPr>
          <a:xfrm>
            <a:off x="348802" y="2498836"/>
            <a:ext cx="6605790" cy="1899468"/>
          </a:xfrm>
          <a:prstGeom prst="rect">
            <a:avLst/>
          </a:prstGeom>
          <a:solidFill>
            <a:schemeClr val="accent5">
              <a:lumMod val="40000"/>
              <a:lumOff val="60000"/>
            </a:schemeClr>
          </a:solidFill>
          <a:ln w="28575">
            <a:solidFill>
              <a:schemeClr val="accent5">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2400" dirty="0" smtClean="0"/>
              <a:t>Your task is to write a magical spell for Prospero. It can be 1) based on one of his magical moments in the play or 2) an original spell which displays a new power. Create </a:t>
            </a:r>
            <a:r>
              <a:rPr lang="en-GB" sz="2400" b="1" dirty="0" smtClean="0"/>
              <a:t>two mind maps in the back </a:t>
            </a:r>
            <a:r>
              <a:rPr lang="en-GB" sz="2400" dirty="0" smtClean="0"/>
              <a:t>of your book and plan your ideas.</a:t>
            </a:r>
            <a:endParaRPr lang="en-GB" sz="2400" dirty="0"/>
          </a:p>
        </p:txBody>
      </p:sp>
      <p:sp>
        <p:nvSpPr>
          <p:cNvPr id="7" name="Content Placeholder 3"/>
          <p:cNvSpPr txBox="1">
            <a:spLocks/>
          </p:cNvSpPr>
          <p:nvPr/>
        </p:nvSpPr>
        <p:spPr>
          <a:xfrm>
            <a:off x="348802" y="4630457"/>
            <a:ext cx="6605790" cy="1838952"/>
          </a:xfrm>
          <a:prstGeom prst="rect">
            <a:avLst/>
          </a:prstGeom>
          <a:solidFill>
            <a:schemeClr val="accent6">
              <a:lumMod val="40000"/>
              <a:lumOff val="60000"/>
            </a:schemeClr>
          </a:solidFill>
          <a:ln w="28575">
            <a:solidFill>
              <a:schemeClr val="accent6">
                <a:lumMod val="75000"/>
              </a:schemeClr>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2400" dirty="0" smtClean="0"/>
              <a:t>Now move to the </a:t>
            </a:r>
            <a:r>
              <a:rPr lang="en-GB" sz="2400" b="1" dirty="0" smtClean="0"/>
              <a:t>front of your book </a:t>
            </a:r>
            <a:r>
              <a:rPr lang="en-GB" sz="2400" dirty="0" smtClean="0"/>
              <a:t>and write your spell. Consider using some of the following stylistic devices to make your writing more magical:</a:t>
            </a:r>
          </a:p>
          <a:p>
            <a:pPr marL="0" indent="0" algn="ctr">
              <a:buFont typeface="Arial" panose="020B0604020202020204" pitchFamily="34" charset="0"/>
              <a:buNone/>
            </a:pPr>
            <a:r>
              <a:rPr lang="en-GB" sz="2400" b="1" dirty="0" smtClean="0"/>
              <a:t>Alliteration     Repetition     Imagery</a:t>
            </a:r>
          </a:p>
          <a:p>
            <a:pPr marL="0" indent="0" algn="ctr">
              <a:buFont typeface="Arial" panose="020B0604020202020204" pitchFamily="34" charset="0"/>
              <a:buNone/>
            </a:pPr>
            <a:r>
              <a:rPr lang="en-GB" sz="2400" b="1" dirty="0" smtClean="0"/>
              <a:t> Onomatopoeia     Rule of Three     Rhyme</a:t>
            </a:r>
            <a:endParaRPr lang="en-GB" sz="2400" b="1" dirty="0"/>
          </a:p>
        </p:txBody>
      </p:sp>
    </p:spTree>
    <p:extLst>
      <p:ext uri="{BB962C8B-B14F-4D97-AF65-F5344CB8AC3E}">
        <p14:creationId xmlns:p14="http://schemas.microsoft.com/office/powerpoint/2010/main" val="286938043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3515" y="-172766"/>
            <a:ext cx="10515600" cy="1325563"/>
          </a:xfrm>
        </p:spPr>
        <p:txBody>
          <a:bodyPr>
            <a:normAutofit/>
          </a:bodyPr>
          <a:lstStyle/>
          <a:p>
            <a:pPr algn="ctr"/>
            <a:r>
              <a:rPr lang="en-GB" sz="5400" b="1" dirty="0" smtClean="0">
                <a:solidFill>
                  <a:srgbClr val="7030A0"/>
                </a:solidFill>
              </a:rPr>
              <a:t>What Genre is ‘The Tempest’?</a:t>
            </a:r>
            <a:endParaRPr lang="en-GB" sz="5400" b="1" dirty="0">
              <a:solidFill>
                <a:srgbClr val="7030A0"/>
              </a:solidFill>
            </a:endParaRPr>
          </a:p>
        </p:txBody>
      </p:sp>
      <p:sp>
        <p:nvSpPr>
          <p:cNvPr id="6" name="Content Placeholder 5"/>
          <p:cNvSpPr>
            <a:spLocks noGrp="1"/>
          </p:cNvSpPr>
          <p:nvPr>
            <p:ph sz="half" idx="1"/>
          </p:nvPr>
        </p:nvSpPr>
        <p:spPr>
          <a:xfrm>
            <a:off x="325192" y="1152797"/>
            <a:ext cx="7405352" cy="1422978"/>
          </a:xfrm>
          <a:solidFill>
            <a:schemeClr val="accent6">
              <a:lumMod val="40000"/>
              <a:lumOff val="60000"/>
            </a:schemeClr>
          </a:solidFill>
          <a:ln w="28575">
            <a:solidFill>
              <a:schemeClr val="accent6">
                <a:lumMod val="75000"/>
              </a:schemeClr>
            </a:solidFill>
          </a:ln>
        </p:spPr>
        <p:txBody>
          <a:bodyPr>
            <a:normAutofit/>
          </a:bodyPr>
          <a:lstStyle/>
          <a:p>
            <a:pPr marL="0" indent="0" algn="just">
              <a:buNone/>
            </a:pPr>
            <a:r>
              <a:rPr lang="en-GB" sz="2400" dirty="0" smtClean="0"/>
              <a:t>After his death, when his plays were collected together for the first time, the book was called ‘Shakespeare’s Comedies, Histories &amp; Tragedies’. This implies that genre is important to Elizabethan audiences. </a:t>
            </a:r>
            <a:endParaRPr lang="en-GB" sz="2400" dirty="0"/>
          </a:p>
        </p:txBody>
      </p:sp>
      <p:pic>
        <p:nvPicPr>
          <p:cNvPr id="8" name="Content Placeholder 7"/>
          <p:cNvPicPr>
            <a:picLocks noGrp="1" noChangeAspect="1"/>
          </p:cNvPicPr>
          <p:nvPr>
            <p:ph sz="half" idx="2"/>
          </p:nvPr>
        </p:nvPicPr>
        <p:blipFill>
          <a:blip r:embed="rId2"/>
          <a:stretch>
            <a:fillRect/>
          </a:stretch>
        </p:blipFill>
        <p:spPr>
          <a:xfrm>
            <a:off x="8410977" y="1152797"/>
            <a:ext cx="2638022" cy="4201398"/>
          </a:xfrm>
          <a:prstGeom prst="rect">
            <a:avLst/>
          </a:prstGeom>
          <a:ln w="28575">
            <a:solidFill>
              <a:schemeClr val="tx1"/>
            </a:solidFill>
          </a:ln>
        </p:spPr>
      </p:pic>
      <p:graphicFrame>
        <p:nvGraphicFramePr>
          <p:cNvPr id="10" name="Table 9"/>
          <p:cNvGraphicFramePr>
            <a:graphicFrameLocks noGrp="1"/>
          </p:cNvGraphicFramePr>
          <p:nvPr>
            <p:extLst>
              <p:ext uri="{D42A27DB-BD31-4B8C-83A1-F6EECF244321}">
                <p14:modId xmlns:p14="http://schemas.microsoft.com/office/powerpoint/2010/main" val="743957896"/>
              </p:ext>
            </p:extLst>
          </p:nvPr>
        </p:nvGraphicFramePr>
        <p:xfrm>
          <a:off x="325192" y="2728770"/>
          <a:ext cx="7405353" cy="3873195"/>
        </p:xfrm>
        <a:graphic>
          <a:graphicData uri="http://schemas.openxmlformats.org/drawingml/2006/table">
            <a:tbl>
              <a:tblPr firstRow="1" bandRow="1">
                <a:tableStyleId>{5C22544A-7EE6-4342-B048-85BDC9FD1C3A}</a:tableStyleId>
              </a:tblPr>
              <a:tblGrid>
                <a:gridCol w="2468451"/>
                <a:gridCol w="2468451"/>
                <a:gridCol w="2468451"/>
              </a:tblGrid>
              <a:tr h="692193">
                <a:tc>
                  <a:txBody>
                    <a:bodyPr/>
                    <a:lstStyle/>
                    <a:p>
                      <a:pPr algn="ctr"/>
                      <a:r>
                        <a:rPr lang="en-GB" sz="2400" dirty="0" smtClean="0"/>
                        <a:t>Comedy</a:t>
                      </a:r>
                      <a:endParaRPr lang="en-GB" sz="2400" dirty="0"/>
                    </a:p>
                  </a:txBody>
                  <a:tcPr/>
                </a:tc>
                <a:tc>
                  <a:txBody>
                    <a:bodyPr/>
                    <a:lstStyle/>
                    <a:p>
                      <a:pPr algn="ctr"/>
                      <a:r>
                        <a:rPr lang="en-GB" sz="2400" dirty="0" smtClean="0"/>
                        <a:t>History </a:t>
                      </a:r>
                      <a:endParaRPr lang="en-GB" sz="2400" dirty="0"/>
                    </a:p>
                  </a:txBody>
                  <a:tcPr/>
                </a:tc>
                <a:tc>
                  <a:txBody>
                    <a:bodyPr/>
                    <a:lstStyle/>
                    <a:p>
                      <a:pPr algn="ctr"/>
                      <a:r>
                        <a:rPr lang="en-GB" sz="2400" dirty="0" smtClean="0"/>
                        <a:t>Tragedy</a:t>
                      </a:r>
                      <a:endParaRPr lang="en-GB" sz="2400" dirty="0"/>
                    </a:p>
                  </a:txBody>
                  <a:tcPr/>
                </a:tc>
              </a:tr>
              <a:tr h="3181002">
                <a:tc>
                  <a:txBody>
                    <a:bodyPr/>
                    <a:lstStyle/>
                    <a:p>
                      <a:pPr algn="ctr"/>
                      <a:r>
                        <a:rPr lang="en-GB" sz="2400" dirty="0" smtClean="0"/>
                        <a:t>Marriage</a:t>
                      </a:r>
                    </a:p>
                    <a:p>
                      <a:pPr algn="ctr"/>
                      <a:r>
                        <a:rPr lang="en-GB" sz="2400" dirty="0" smtClean="0"/>
                        <a:t>Farce/Humour</a:t>
                      </a:r>
                    </a:p>
                    <a:p>
                      <a:pPr algn="ctr"/>
                      <a:r>
                        <a:rPr lang="en-GB" sz="2400" dirty="0" smtClean="0"/>
                        <a:t>Mistaken</a:t>
                      </a:r>
                      <a:r>
                        <a:rPr lang="en-GB" sz="2400" baseline="0" dirty="0" smtClean="0"/>
                        <a:t> Identity</a:t>
                      </a:r>
                    </a:p>
                    <a:p>
                      <a:pPr algn="ctr"/>
                      <a:r>
                        <a:rPr lang="en-GB" sz="2400" baseline="0" dirty="0" smtClean="0"/>
                        <a:t>Quarrels</a:t>
                      </a:r>
                    </a:p>
                    <a:p>
                      <a:pPr algn="ctr"/>
                      <a:r>
                        <a:rPr lang="en-GB" sz="2400" baseline="0" dirty="0" smtClean="0"/>
                        <a:t>Surprises/Twists</a:t>
                      </a:r>
                    </a:p>
                    <a:p>
                      <a:pPr algn="ctr"/>
                      <a:r>
                        <a:rPr lang="en-GB" sz="2400" baseline="0" dirty="0" smtClean="0"/>
                        <a:t>Wit</a:t>
                      </a:r>
                    </a:p>
                    <a:p>
                      <a:pPr algn="ctr"/>
                      <a:r>
                        <a:rPr lang="en-GB" sz="2400" baseline="0" dirty="0" smtClean="0"/>
                        <a:t>Foolishness</a:t>
                      </a:r>
                      <a:endParaRPr lang="en-GB" sz="2400" dirty="0"/>
                    </a:p>
                  </a:txBody>
                  <a:tcPr/>
                </a:tc>
                <a:tc>
                  <a:txBody>
                    <a:bodyPr/>
                    <a:lstStyle/>
                    <a:p>
                      <a:pPr algn="ctr"/>
                      <a:r>
                        <a:rPr lang="en-GB" sz="2400" dirty="0" smtClean="0"/>
                        <a:t>Right &amp; Wrong</a:t>
                      </a:r>
                    </a:p>
                    <a:p>
                      <a:pPr algn="ctr"/>
                      <a:r>
                        <a:rPr lang="en-GB" sz="2400" dirty="0" smtClean="0"/>
                        <a:t>Ruling</a:t>
                      </a:r>
                    </a:p>
                    <a:p>
                      <a:pPr algn="ctr"/>
                      <a:r>
                        <a:rPr lang="en-GB" sz="2400" dirty="0" smtClean="0"/>
                        <a:t>Power</a:t>
                      </a:r>
                    </a:p>
                    <a:p>
                      <a:pPr algn="ctr"/>
                      <a:r>
                        <a:rPr lang="en-GB" sz="2400" dirty="0" smtClean="0"/>
                        <a:t>Englishness</a:t>
                      </a:r>
                    </a:p>
                    <a:p>
                      <a:pPr algn="ctr"/>
                      <a:r>
                        <a:rPr lang="en-GB" sz="2400" dirty="0" smtClean="0"/>
                        <a:t>Honour</a:t>
                      </a:r>
                    </a:p>
                    <a:p>
                      <a:pPr algn="ctr"/>
                      <a:r>
                        <a:rPr lang="en-GB" sz="2400" dirty="0" smtClean="0"/>
                        <a:t>Language</a:t>
                      </a:r>
                    </a:p>
                    <a:p>
                      <a:pPr algn="ctr"/>
                      <a:r>
                        <a:rPr lang="en-GB" sz="2400" dirty="0" smtClean="0"/>
                        <a:t>Violence</a:t>
                      </a:r>
                      <a:endParaRPr lang="en-GB" sz="2400" dirty="0"/>
                    </a:p>
                  </a:txBody>
                  <a:tcPr/>
                </a:tc>
                <a:tc>
                  <a:txBody>
                    <a:bodyPr/>
                    <a:lstStyle/>
                    <a:p>
                      <a:pPr algn="ctr"/>
                      <a:r>
                        <a:rPr lang="en-GB" sz="2400" dirty="0" smtClean="0"/>
                        <a:t>Death</a:t>
                      </a:r>
                    </a:p>
                    <a:p>
                      <a:pPr algn="ctr"/>
                      <a:r>
                        <a:rPr lang="en-GB" sz="2400" dirty="0" smtClean="0"/>
                        <a:t>Pain/Suffering</a:t>
                      </a:r>
                    </a:p>
                    <a:p>
                      <a:pPr algn="ctr"/>
                      <a:r>
                        <a:rPr lang="en-GB" sz="2400" dirty="0" smtClean="0"/>
                        <a:t>Betrayal/Revenge</a:t>
                      </a:r>
                    </a:p>
                    <a:p>
                      <a:pPr algn="ctr"/>
                      <a:r>
                        <a:rPr lang="en-GB" sz="2400" dirty="0" smtClean="0"/>
                        <a:t>Pride</a:t>
                      </a:r>
                    </a:p>
                    <a:p>
                      <a:pPr algn="ctr"/>
                      <a:r>
                        <a:rPr lang="en-GB" sz="2400" dirty="0" smtClean="0"/>
                        <a:t>Anger</a:t>
                      </a:r>
                    </a:p>
                    <a:p>
                      <a:pPr algn="ctr"/>
                      <a:r>
                        <a:rPr lang="en-GB" sz="2400" dirty="0" smtClean="0"/>
                        <a:t>Chaos</a:t>
                      </a:r>
                    </a:p>
                    <a:p>
                      <a:pPr algn="ctr"/>
                      <a:r>
                        <a:rPr lang="en-GB" sz="2400" dirty="0" smtClean="0"/>
                        <a:t>Power</a:t>
                      </a:r>
                    </a:p>
                    <a:p>
                      <a:pPr algn="ctr"/>
                      <a:endParaRPr lang="en-GB" sz="2400" dirty="0"/>
                    </a:p>
                  </a:txBody>
                  <a:tcPr/>
                </a:tc>
              </a:tr>
            </a:tbl>
          </a:graphicData>
        </a:graphic>
      </p:graphicFrame>
      <p:sp>
        <p:nvSpPr>
          <p:cNvPr id="11" name="TextBox 10"/>
          <p:cNvSpPr txBox="1"/>
          <p:nvPr/>
        </p:nvSpPr>
        <p:spPr>
          <a:xfrm>
            <a:off x="8036418" y="5586302"/>
            <a:ext cx="3657599" cy="1015663"/>
          </a:xfrm>
          <a:prstGeom prst="rect">
            <a:avLst/>
          </a:prstGeom>
          <a:solidFill>
            <a:schemeClr val="accent4">
              <a:lumMod val="40000"/>
              <a:lumOff val="60000"/>
            </a:schemeClr>
          </a:solidFill>
          <a:ln w="28575">
            <a:solidFill>
              <a:schemeClr val="accent4">
                <a:lumMod val="75000"/>
              </a:schemeClr>
            </a:solidFill>
          </a:ln>
        </p:spPr>
        <p:txBody>
          <a:bodyPr wrap="square" rtlCol="0">
            <a:spAutoFit/>
          </a:bodyPr>
          <a:lstStyle/>
          <a:p>
            <a:pPr algn="just"/>
            <a:r>
              <a:rPr lang="en-GB" sz="2000" dirty="0" smtClean="0"/>
              <a:t>In the back of your book, create a table and link moments in ‘The Tempest’ to the different genres.</a:t>
            </a:r>
            <a:endParaRPr lang="en-GB" sz="2000" dirty="0"/>
          </a:p>
        </p:txBody>
      </p:sp>
    </p:spTree>
    <p:extLst>
      <p:ext uri="{BB962C8B-B14F-4D97-AF65-F5344CB8AC3E}">
        <p14:creationId xmlns:p14="http://schemas.microsoft.com/office/powerpoint/2010/main" val="3370523156"/>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en-GB" sz="5400" b="1" dirty="0" smtClean="0">
                <a:solidFill>
                  <a:srgbClr val="7030A0"/>
                </a:solidFill>
              </a:rPr>
              <a:t>Romance: </a:t>
            </a:r>
            <a:r>
              <a:rPr lang="en-GB" sz="5400" b="1" dirty="0">
                <a:solidFill>
                  <a:srgbClr val="7030A0"/>
                </a:solidFill>
              </a:rPr>
              <a:t>A</a:t>
            </a:r>
            <a:r>
              <a:rPr lang="en-GB" sz="5400" b="1" dirty="0" smtClean="0">
                <a:solidFill>
                  <a:srgbClr val="7030A0"/>
                </a:solidFill>
              </a:rPr>
              <a:t> New Kind of Genre</a:t>
            </a:r>
            <a:endParaRPr lang="en-GB" sz="5400" b="1" dirty="0">
              <a:solidFill>
                <a:srgbClr val="7030A0"/>
              </a:solidFill>
            </a:endParaRPr>
          </a:p>
        </p:txBody>
      </p:sp>
      <p:sp>
        <p:nvSpPr>
          <p:cNvPr id="3" name="Content Placeholder 2"/>
          <p:cNvSpPr>
            <a:spLocks noGrp="1"/>
          </p:cNvSpPr>
          <p:nvPr>
            <p:ph sz="half" idx="1"/>
          </p:nvPr>
        </p:nvSpPr>
        <p:spPr>
          <a:xfrm>
            <a:off x="81563" y="1156648"/>
            <a:ext cx="7710153" cy="1161550"/>
          </a:xfrm>
          <a:solidFill>
            <a:schemeClr val="accent2">
              <a:lumMod val="40000"/>
              <a:lumOff val="60000"/>
            </a:schemeClr>
          </a:solidFill>
          <a:ln w="28575">
            <a:solidFill>
              <a:schemeClr val="accent2">
                <a:lumMod val="75000"/>
              </a:schemeClr>
            </a:solidFill>
          </a:ln>
        </p:spPr>
        <p:txBody>
          <a:bodyPr>
            <a:normAutofit/>
          </a:bodyPr>
          <a:lstStyle/>
          <a:p>
            <a:pPr marL="0" indent="0" algn="just">
              <a:buNone/>
            </a:pPr>
            <a:r>
              <a:rPr lang="en-GB" sz="2400" dirty="0" smtClean="0"/>
              <a:t>Towards the end of his career, Shakespeare moved away from traditional genres and blended comedy and tragedy together into ‘Romances’ (sometimes called tragicomedies).</a:t>
            </a:r>
            <a:endParaRPr lang="en-GB" sz="2400" dirty="0"/>
          </a:p>
        </p:txBody>
      </p:sp>
      <p:pic>
        <p:nvPicPr>
          <p:cNvPr id="5" name="Content Placeholder 4"/>
          <p:cNvPicPr>
            <a:picLocks noGrp="1" noChangeAspect="1"/>
          </p:cNvPicPr>
          <p:nvPr>
            <p:ph sz="half" idx="2"/>
          </p:nvPr>
        </p:nvPicPr>
        <p:blipFill rotWithShape="1">
          <a:blip r:embed="rId2"/>
          <a:srcRect l="35662" r="3155"/>
          <a:stretch/>
        </p:blipFill>
        <p:spPr>
          <a:xfrm>
            <a:off x="7920506" y="1156648"/>
            <a:ext cx="3837906" cy="3889147"/>
          </a:xfrm>
          <a:prstGeom prst="rect">
            <a:avLst/>
          </a:prstGeom>
          <a:ln w="28575">
            <a:solidFill>
              <a:schemeClr val="tx1"/>
            </a:solidFill>
          </a:ln>
        </p:spPr>
      </p:pic>
      <p:sp>
        <p:nvSpPr>
          <p:cNvPr id="6" name="Content Placeholder 2"/>
          <p:cNvSpPr txBox="1">
            <a:spLocks/>
          </p:cNvSpPr>
          <p:nvPr/>
        </p:nvSpPr>
        <p:spPr>
          <a:xfrm>
            <a:off x="81564" y="2482211"/>
            <a:ext cx="7710153" cy="4214803"/>
          </a:xfrm>
          <a:prstGeom prst="rect">
            <a:avLst/>
          </a:prstGeom>
          <a:solidFill>
            <a:schemeClr val="accent1">
              <a:lumMod val="40000"/>
              <a:lumOff val="60000"/>
            </a:schemeClr>
          </a:solidFill>
          <a:ln w="28575">
            <a:solidFill>
              <a:schemeClr val="accent5">
                <a:lumMod val="75000"/>
              </a:schemeClr>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b="1" smtClean="0"/>
              <a:t>Common features</a:t>
            </a:r>
            <a:r>
              <a:rPr lang="en-GB" smtClean="0"/>
              <a:t>:</a:t>
            </a:r>
            <a:endParaRPr lang="en-GB" dirty="0" smtClean="0"/>
          </a:p>
          <a:p>
            <a:pPr marL="0" indent="0" algn="just">
              <a:buFont typeface="Arial" panose="020B0604020202020204" pitchFamily="34" charset="0"/>
              <a:buNone/>
            </a:pPr>
            <a:endParaRPr lang="en-GB" sz="100" dirty="0" smtClean="0"/>
          </a:p>
          <a:p>
            <a:r>
              <a:rPr lang="en-GB" dirty="0"/>
              <a:t>Tragic or potentially tragic elements at the beginning of the play that are then resolved by the </a:t>
            </a:r>
            <a:r>
              <a:rPr lang="en-GB" dirty="0" smtClean="0"/>
              <a:t>end</a:t>
            </a:r>
          </a:p>
          <a:p>
            <a:endParaRPr lang="en-GB" sz="100" dirty="0" smtClean="0"/>
          </a:p>
          <a:p>
            <a:r>
              <a:rPr lang="en-GB" dirty="0" smtClean="0"/>
              <a:t>Older </a:t>
            </a:r>
            <a:r>
              <a:rPr lang="en-GB" dirty="0"/>
              <a:t>men are more prominently </a:t>
            </a:r>
            <a:r>
              <a:rPr lang="en-GB" dirty="0" smtClean="0"/>
              <a:t>featured</a:t>
            </a:r>
          </a:p>
          <a:p>
            <a:endParaRPr lang="en-GB" sz="100" dirty="0"/>
          </a:p>
          <a:p>
            <a:r>
              <a:rPr lang="en-GB" dirty="0"/>
              <a:t>Young lovers are a part of each play, but are not central to the </a:t>
            </a:r>
            <a:r>
              <a:rPr lang="en-GB" dirty="0" smtClean="0"/>
              <a:t>plot</a:t>
            </a:r>
          </a:p>
          <a:p>
            <a:endParaRPr lang="en-GB" sz="100" dirty="0"/>
          </a:p>
          <a:p>
            <a:r>
              <a:rPr lang="en-GB" dirty="0"/>
              <a:t>A redemptive plotline with a happy ending reuniting </a:t>
            </a:r>
            <a:r>
              <a:rPr lang="en-GB" dirty="0" smtClean="0"/>
              <a:t>long-separated</a:t>
            </a:r>
          </a:p>
          <a:p>
            <a:endParaRPr lang="en-GB" sz="100" dirty="0" smtClean="0"/>
          </a:p>
          <a:p>
            <a:r>
              <a:rPr lang="en-GB" dirty="0" smtClean="0"/>
              <a:t>family members</a:t>
            </a:r>
          </a:p>
          <a:p>
            <a:endParaRPr lang="en-GB" sz="100" dirty="0"/>
          </a:p>
          <a:p>
            <a:r>
              <a:rPr lang="en-GB" dirty="0"/>
              <a:t>Magic and other fantastical </a:t>
            </a:r>
            <a:r>
              <a:rPr lang="en-GB" dirty="0" smtClean="0"/>
              <a:t>elements</a:t>
            </a:r>
            <a:endParaRPr lang="en-GB" dirty="0"/>
          </a:p>
          <a:p>
            <a:pPr marL="0" indent="0" algn="just">
              <a:buFont typeface="Arial" panose="020B0604020202020204" pitchFamily="34" charset="0"/>
              <a:buNone/>
            </a:pPr>
            <a:endParaRPr lang="en-GB" sz="2400" dirty="0"/>
          </a:p>
        </p:txBody>
      </p:sp>
      <p:sp>
        <p:nvSpPr>
          <p:cNvPr id="7" name="TextBox 6"/>
          <p:cNvSpPr txBox="1"/>
          <p:nvPr/>
        </p:nvSpPr>
        <p:spPr>
          <a:xfrm>
            <a:off x="7920506" y="5241701"/>
            <a:ext cx="3837906" cy="1200329"/>
          </a:xfrm>
          <a:prstGeom prst="rect">
            <a:avLst/>
          </a:prstGeom>
          <a:solidFill>
            <a:schemeClr val="accent6">
              <a:lumMod val="40000"/>
              <a:lumOff val="60000"/>
            </a:schemeClr>
          </a:solidFill>
          <a:ln w="28575">
            <a:solidFill>
              <a:schemeClr val="accent6">
                <a:lumMod val="75000"/>
              </a:schemeClr>
            </a:solidFill>
          </a:ln>
        </p:spPr>
        <p:txBody>
          <a:bodyPr wrap="square" rtlCol="0">
            <a:spAutoFit/>
          </a:bodyPr>
          <a:lstStyle/>
          <a:p>
            <a:pPr algn="just"/>
            <a:r>
              <a:rPr lang="en-GB" sz="2400" dirty="0" smtClean="0"/>
              <a:t>Now add ‘Romance’ to your table and link appropriate moments to ‘The Tempest’. </a:t>
            </a:r>
            <a:endParaRPr lang="en-GB" sz="2400" dirty="0"/>
          </a:p>
        </p:txBody>
      </p:sp>
    </p:spTree>
    <p:extLst>
      <p:ext uri="{BB962C8B-B14F-4D97-AF65-F5344CB8AC3E}">
        <p14:creationId xmlns:p14="http://schemas.microsoft.com/office/powerpoint/2010/main" val="1351268689"/>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017" y="-200186"/>
            <a:ext cx="10515600" cy="1325563"/>
          </a:xfrm>
        </p:spPr>
        <p:txBody>
          <a:bodyPr>
            <a:normAutofit/>
          </a:bodyPr>
          <a:lstStyle/>
          <a:p>
            <a:pPr algn="ctr"/>
            <a:r>
              <a:rPr lang="en-GB" sz="5400" b="1" dirty="0" smtClean="0">
                <a:solidFill>
                  <a:srgbClr val="7030A0"/>
                </a:solidFill>
              </a:rPr>
              <a:t>Homework: Storyboard the Play</a:t>
            </a:r>
            <a:endParaRPr lang="en-GB" sz="5400" b="1" dirty="0">
              <a:solidFill>
                <a:srgbClr val="7030A0"/>
              </a:solidFill>
            </a:endParaRPr>
          </a:p>
        </p:txBody>
      </p:sp>
      <p:sp>
        <p:nvSpPr>
          <p:cNvPr id="3" name="Content Placeholder 2"/>
          <p:cNvSpPr>
            <a:spLocks noGrp="1"/>
          </p:cNvSpPr>
          <p:nvPr>
            <p:ph sz="half" idx="1"/>
          </p:nvPr>
        </p:nvSpPr>
        <p:spPr>
          <a:xfrm>
            <a:off x="409044" y="716960"/>
            <a:ext cx="11513713" cy="508729"/>
          </a:xfrm>
        </p:spPr>
        <p:txBody>
          <a:bodyPr/>
          <a:lstStyle/>
          <a:p>
            <a:pPr marL="0" indent="0">
              <a:buNone/>
            </a:pPr>
            <a:r>
              <a:rPr lang="en-GB" dirty="0" smtClean="0"/>
              <a:t>Use the following eight sentences to create a storyboard of the main events:</a:t>
            </a:r>
            <a:endParaRPr lang="en-GB" dirty="0"/>
          </a:p>
        </p:txBody>
      </p:sp>
      <p:pic>
        <p:nvPicPr>
          <p:cNvPr id="5" name="Content Placeholder 4"/>
          <p:cNvPicPr>
            <a:picLocks noGrp="1" noChangeAspect="1"/>
          </p:cNvPicPr>
          <p:nvPr>
            <p:ph sz="half" idx="2"/>
          </p:nvPr>
        </p:nvPicPr>
        <p:blipFill>
          <a:blip r:embed="rId2"/>
          <a:stretch>
            <a:fillRect/>
          </a:stretch>
        </p:blipFill>
        <p:spPr>
          <a:xfrm>
            <a:off x="8352371" y="1709611"/>
            <a:ext cx="3699175" cy="4485118"/>
          </a:xfrm>
          <a:prstGeom prst="rect">
            <a:avLst/>
          </a:prstGeom>
          <a:ln w="28575">
            <a:solidFill>
              <a:schemeClr val="tx1"/>
            </a:solidFill>
          </a:ln>
        </p:spPr>
      </p:pic>
      <p:sp>
        <p:nvSpPr>
          <p:cNvPr id="6" name="TextBox 5"/>
          <p:cNvSpPr txBox="1"/>
          <p:nvPr/>
        </p:nvSpPr>
        <p:spPr>
          <a:xfrm>
            <a:off x="223513" y="1136015"/>
            <a:ext cx="8031845" cy="5632311"/>
          </a:xfrm>
          <a:prstGeom prst="rect">
            <a:avLst/>
          </a:prstGeom>
          <a:solidFill>
            <a:schemeClr val="accent6">
              <a:lumMod val="20000"/>
              <a:lumOff val="80000"/>
            </a:schemeClr>
          </a:solidFill>
          <a:ln w="28575">
            <a:solidFill>
              <a:schemeClr val="accent6">
                <a:lumMod val="75000"/>
              </a:schemeClr>
            </a:solidFill>
          </a:ln>
        </p:spPr>
        <p:txBody>
          <a:bodyPr wrap="square" rtlCol="0">
            <a:spAutoFit/>
          </a:bodyPr>
          <a:lstStyle/>
          <a:p>
            <a:pPr marL="342900" indent="-342900">
              <a:buAutoNum type="arabicParenR"/>
            </a:pPr>
            <a:r>
              <a:rPr lang="en-GB" sz="2400" dirty="0" smtClean="0"/>
              <a:t>Prospero uses a tempest to sink his brother’s ship.</a:t>
            </a:r>
          </a:p>
          <a:p>
            <a:pPr marL="342900" indent="-342900">
              <a:buAutoNum type="arabicParenR"/>
            </a:pPr>
            <a:r>
              <a:rPr lang="en-GB" sz="2400" dirty="0" smtClean="0"/>
              <a:t>Prospero sends Ariel to capture Ferdinand with a magical spell.</a:t>
            </a:r>
          </a:p>
          <a:p>
            <a:pPr marL="342900" indent="-342900">
              <a:buAutoNum type="arabicParenR"/>
            </a:pPr>
            <a:r>
              <a:rPr lang="en-GB" sz="2400" dirty="0" smtClean="0"/>
              <a:t>Prospero, with the help of magic, makes Miranda &amp; Ferdinand fall in love.</a:t>
            </a:r>
          </a:p>
          <a:p>
            <a:pPr marL="342900" indent="-342900">
              <a:buAutoNum type="arabicParenR"/>
            </a:pPr>
            <a:r>
              <a:rPr lang="en-GB" sz="2400" dirty="0" smtClean="0"/>
              <a:t>Caliban plots revenge on Prospero with the help of two sailors.</a:t>
            </a:r>
          </a:p>
          <a:p>
            <a:pPr marL="342900" indent="-342900">
              <a:buAutoNum type="arabicParenR"/>
            </a:pPr>
            <a:r>
              <a:rPr lang="en-GB" sz="2400" dirty="0" smtClean="0"/>
              <a:t>The plotters head towards Prospero’s cave but are scared off by magical dogs.</a:t>
            </a:r>
          </a:p>
          <a:p>
            <a:pPr marL="342900" indent="-342900">
              <a:buAutoNum type="arabicParenR"/>
            </a:pPr>
            <a:r>
              <a:rPr lang="en-GB" sz="2400" dirty="0" smtClean="0"/>
              <a:t>Antonio and King Alonso find a banquet where Ariel, transformed into a harpy, scares them for their treason.</a:t>
            </a:r>
          </a:p>
          <a:p>
            <a:pPr marL="342900" indent="-342900">
              <a:buAutoNum type="arabicParenR"/>
            </a:pPr>
            <a:r>
              <a:rPr lang="en-GB" sz="2400" dirty="0" smtClean="0"/>
              <a:t>Prospero forgives everyone for their behaviour &amp; announces the wedding of Miranda and Ferdinand.</a:t>
            </a:r>
          </a:p>
          <a:p>
            <a:pPr marL="342900" indent="-342900">
              <a:buAutoNum type="arabicParenR"/>
            </a:pPr>
            <a:r>
              <a:rPr lang="en-GB" sz="2400" dirty="0" smtClean="0"/>
              <a:t>The Italians set sail for home: Prospero gives up his magic, sets Ariel free and Caliban is left to rule the island. </a:t>
            </a:r>
          </a:p>
        </p:txBody>
      </p:sp>
    </p:spTree>
    <p:extLst>
      <p:ext uri="{BB962C8B-B14F-4D97-AF65-F5344CB8AC3E}">
        <p14:creationId xmlns:p14="http://schemas.microsoft.com/office/powerpoint/2010/main" val="162441091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6833450" cy="6833450"/>
          </a:xfrm>
          <a:prstGeom prst="rect">
            <a:avLst/>
          </a:prstGeom>
        </p:spPr>
      </p:pic>
      <p:sp>
        <p:nvSpPr>
          <p:cNvPr id="5" name="TextBox 4"/>
          <p:cNvSpPr txBox="1"/>
          <p:nvPr/>
        </p:nvSpPr>
        <p:spPr>
          <a:xfrm>
            <a:off x="7119871" y="2266680"/>
            <a:ext cx="4870360" cy="1446550"/>
          </a:xfrm>
          <a:prstGeom prst="rect">
            <a:avLst/>
          </a:prstGeom>
          <a:noFill/>
        </p:spPr>
        <p:txBody>
          <a:bodyPr wrap="square" rtlCol="0">
            <a:spAutoFit/>
          </a:bodyPr>
          <a:lstStyle/>
          <a:p>
            <a:r>
              <a:rPr lang="en-GB" sz="4400" b="1" dirty="0" smtClean="0">
                <a:solidFill>
                  <a:srgbClr val="7030A0"/>
                </a:solidFill>
              </a:rPr>
              <a:t>The Globe from </a:t>
            </a:r>
          </a:p>
          <a:p>
            <a:r>
              <a:rPr lang="en-GB" sz="4400" b="1" dirty="0" smtClean="0">
                <a:solidFill>
                  <a:srgbClr val="7030A0"/>
                </a:solidFill>
              </a:rPr>
              <a:t>‘The Pit/Yard’</a:t>
            </a:r>
            <a:endParaRPr lang="en-GB" sz="4400" b="1" dirty="0">
              <a:solidFill>
                <a:srgbClr val="7030A0"/>
              </a:solidFill>
            </a:endParaRPr>
          </a:p>
        </p:txBody>
      </p:sp>
    </p:spTree>
    <p:extLst>
      <p:ext uri="{BB962C8B-B14F-4D97-AF65-F5344CB8AC3E}">
        <p14:creationId xmlns:p14="http://schemas.microsoft.com/office/powerpoint/2010/main" val="229746885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54260"/>
            <a:ext cx="12192000" cy="1325563"/>
          </a:xfrm>
        </p:spPr>
        <p:txBody>
          <a:bodyPr>
            <a:noAutofit/>
          </a:bodyPr>
          <a:lstStyle/>
          <a:p>
            <a:pPr algn="ctr"/>
            <a:r>
              <a:rPr lang="en-GB" sz="5400" b="1" dirty="0" smtClean="0">
                <a:solidFill>
                  <a:srgbClr val="7030A0"/>
                </a:solidFill>
              </a:rPr>
              <a:t>Watching ‘The Tempest’ &amp; the Epilogues</a:t>
            </a:r>
            <a:endParaRPr lang="en-GB" sz="5400" b="1" dirty="0">
              <a:solidFill>
                <a:srgbClr val="7030A0"/>
              </a:solidFill>
            </a:endParaRPr>
          </a:p>
        </p:txBody>
      </p:sp>
      <p:pic>
        <p:nvPicPr>
          <p:cNvPr id="3" name="Content Placeholder 2"/>
          <p:cNvPicPr>
            <a:picLocks noGrp="1" noChangeAspect="1"/>
          </p:cNvPicPr>
          <p:nvPr>
            <p:ph idx="1"/>
          </p:nvPr>
        </p:nvPicPr>
        <p:blipFill>
          <a:blip r:embed="rId2"/>
          <a:stretch>
            <a:fillRect/>
          </a:stretch>
        </p:blipFill>
        <p:spPr>
          <a:xfrm>
            <a:off x="2185260" y="1004540"/>
            <a:ext cx="7821479" cy="5631466"/>
          </a:xfrm>
          <a:prstGeom prst="rect">
            <a:avLst/>
          </a:prstGeom>
          <a:ln w="28575">
            <a:solidFill>
              <a:schemeClr val="tx1"/>
            </a:solidFill>
          </a:ln>
        </p:spPr>
      </p:pic>
    </p:spTree>
    <p:extLst>
      <p:ext uri="{BB962C8B-B14F-4D97-AF65-F5344CB8AC3E}">
        <p14:creationId xmlns:p14="http://schemas.microsoft.com/office/powerpoint/2010/main" val="466014392"/>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6701" y="-291697"/>
            <a:ext cx="10515600" cy="1325563"/>
          </a:xfrm>
        </p:spPr>
        <p:txBody>
          <a:bodyPr>
            <a:normAutofit/>
          </a:bodyPr>
          <a:lstStyle/>
          <a:p>
            <a:pPr algn="ctr"/>
            <a:r>
              <a:rPr lang="en-GB" sz="5400" b="1" dirty="0" smtClean="0">
                <a:solidFill>
                  <a:srgbClr val="7030A0"/>
                </a:solidFill>
              </a:rPr>
              <a:t>Prospero’s Epilogue</a:t>
            </a:r>
            <a:endParaRPr lang="en-GB" sz="5400" b="1" dirty="0">
              <a:solidFill>
                <a:srgbClr val="7030A0"/>
              </a:solidFill>
            </a:endParaRPr>
          </a:p>
        </p:txBody>
      </p:sp>
      <p:sp>
        <p:nvSpPr>
          <p:cNvPr id="3" name="Content Placeholder 2"/>
          <p:cNvSpPr>
            <a:spLocks noGrp="1"/>
          </p:cNvSpPr>
          <p:nvPr>
            <p:ph sz="half" idx="1"/>
          </p:nvPr>
        </p:nvSpPr>
        <p:spPr>
          <a:xfrm>
            <a:off x="0" y="154548"/>
            <a:ext cx="5009882" cy="6858000"/>
          </a:xfrm>
        </p:spPr>
        <p:txBody>
          <a:bodyPr>
            <a:normAutofit fontScale="85000" lnSpcReduction="20000"/>
          </a:bodyPr>
          <a:lstStyle/>
          <a:p>
            <a:pPr marL="0" indent="0">
              <a:buNone/>
            </a:pPr>
            <a:r>
              <a:rPr lang="en-GB" sz="2200" b="1" dirty="0"/>
              <a:t>PROSPERO</a:t>
            </a:r>
            <a:r>
              <a:rPr lang="en-GB" sz="2200" dirty="0"/>
              <a:t> Now my charms are all o'erthrown,</a:t>
            </a:r>
          </a:p>
          <a:p>
            <a:pPr marL="0" indent="0">
              <a:buNone/>
            </a:pPr>
            <a:r>
              <a:rPr lang="en-GB" sz="2200" dirty="0"/>
              <a:t>And what strength I have’s mine own,</a:t>
            </a:r>
          </a:p>
          <a:p>
            <a:pPr marL="0" indent="0">
              <a:buNone/>
            </a:pPr>
            <a:r>
              <a:rPr lang="en-GB" sz="2200" dirty="0"/>
              <a:t>Which is most faint. Now, ’tis true,</a:t>
            </a:r>
          </a:p>
          <a:p>
            <a:pPr marL="0" indent="0">
              <a:buNone/>
            </a:pPr>
            <a:r>
              <a:rPr lang="en-GB" sz="2200" dirty="0"/>
              <a:t>I must be here confined by you,</a:t>
            </a:r>
          </a:p>
          <a:p>
            <a:pPr marL="0" indent="0">
              <a:buNone/>
            </a:pPr>
            <a:r>
              <a:rPr lang="en-GB" sz="2200" dirty="0"/>
              <a:t>Or sent to Naples. Let me not,</a:t>
            </a:r>
          </a:p>
          <a:p>
            <a:pPr marL="0" indent="0">
              <a:buNone/>
            </a:pPr>
            <a:r>
              <a:rPr lang="en-GB" sz="2200" dirty="0"/>
              <a:t>Since I have my dukedom got</a:t>
            </a:r>
          </a:p>
          <a:p>
            <a:pPr marL="0" indent="0">
              <a:buNone/>
            </a:pPr>
            <a:r>
              <a:rPr lang="en-GB" sz="2200" dirty="0"/>
              <a:t>And pardoned the deceiver, dwell</a:t>
            </a:r>
          </a:p>
          <a:p>
            <a:pPr marL="0" indent="0">
              <a:buNone/>
            </a:pPr>
            <a:r>
              <a:rPr lang="en-GB" sz="2200" dirty="0"/>
              <a:t>In this bare island by your spell,</a:t>
            </a:r>
          </a:p>
          <a:p>
            <a:pPr marL="0" indent="0">
              <a:buNone/>
            </a:pPr>
            <a:r>
              <a:rPr lang="en-GB" sz="2200" dirty="0"/>
              <a:t>But release me from my bands</a:t>
            </a:r>
          </a:p>
          <a:p>
            <a:pPr marL="0" indent="0">
              <a:buNone/>
            </a:pPr>
            <a:r>
              <a:rPr lang="en-GB" sz="2200" dirty="0"/>
              <a:t>With the help of your good hands.</a:t>
            </a:r>
          </a:p>
          <a:p>
            <a:pPr marL="0" indent="0">
              <a:buNone/>
            </a:pPr>
            <a:r>
              <a:rPr lang="en-GB" sz="2200" dirty="0"/>
              <a:t>Gentle breath of yours my sails</a:t>
            </a:r>
          </a:p>
          <a:p>
            <a:pPr marL="0" indent="0">
              <a:buNone/>
            </a:pPr>
            <a:r>
              <a:rPr lang="en-GB" sz="2200" dirty="0"/>
              <a:t>Must fill, or else my project fails,</a:t>
            </a:r>
          </a:p>
          <a:p>
            <a:pPr marL="0" indent="0">
              <a:buNone/>
            </a:pPr>
            <a:r>
              <a:rPr lang="en-GB" sz="2200" dirty="0"/>
              <a:t>Which was to please. Now I want</a:t>
            </a:r>
          </a:p>
          <a:p>
            <a:pPr marL="0" indent="0">
              <a:buNone/>
            </a:pPr>
            <a:r>
              <a:rPr lang="en-GB" sz="2200" dirty="0"/>
              <a:t>Spirits to enforce, art to enchant,</a:t>
            </a:r>
          </a:p>
          <a:p>
            <a:pPr marL="0" indent="0">
              <a:buNone/>
            </a:pPr>
            <a:r>
              <a:rPr lang="en-GB" sz="2200" dirty="0"/>
              <a:t>And my ending is despair,</a:t>
            </a:r>
          </a:p>
          <a:p>
            <a:pPr marL="0" indent="0">
              <a:buNone/>
            </a:pPr>
            <a:r>
              <a:rPr lang="en-GB" sz="2200" dirty="0"/>
              <a:t>Unless I be relieved by prayer,</a:t>
            </a:r>
          </a:p>
          <a:p>
            <a:pPr marL="0" indent="0">
              <a:buNone/>
            </a:pPr>
            <a:r>
              <a:rPr lang="en-GB" sz="2200" dirty="0"/>
              <a:t>Which pierces so that it assaults</a:t>
            </a:r>
          </a:p>
          <a:p>
            <a:pPr marL="0" indent="0">
              <a:buNone/>
            </a:pPr>
            <a:r>
              <a:rPr lang="en-GB" sz="2200" dirty="0"/>
              <a:t>Mercy itself and frees all faults.</a:t>
            </a:r>
          </a:p>
          <a:p>
            <a:pPr marL="0" indent="0">
              <a:buNone/>
            </a:pPr>
            <a:r>
              <a:rPr lang="en-GB" sz="2200" dirty="0"/>
              <a:t>As you from crimes would pardoned be,</a:t>
            </a:r>
          </a:p>
          <a:p>
            <a:pPr marL="0" indent="0">
              <a:buNone/>
            </a:pPr>
            <a:r>
              <a:rPr lang="en-GB" sz="2200" dirty="0"/>
              <a:t>Let your indulgence set me free.</a:t>
            </a:r>
          </a:p>
          <a:p>
            <a:pPr marL="0" indent="0">
              <a:buNone/>
            </a:pPr>
            <a:endParaRPr lang="en-GB" sz="1800" dirty="0"/>
          </a:p>
        </p:txBody>
      </p:sp>
      <p:sp>
        <p:nvSpPr>
          <p:cNvPr id="5" name="Content Placeholder 5"/>
          <p:cNvSpPr txBox="1">
            <a:spLocks/>
          </p:cNvSpPr>
          <p:nvPr/>
        </p:nvSpPr>
        <p:spPr>
          <a:xfrm>
            <a:off x="7394171" y="734480"/>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What are Prospero’s “charms” that he is now “overthrown”?</a:t>
            </a:r>
            <a:endParaRPr lang="en-GB" sz="2000" dirty="0"/>
          </a:p>
        </p:txBody>
      </p:sp>
      <p:cxnSp>
        <p:nvCxnSpPr>
          <p:cNvPr id="6" name="Straight Arrow Connector 5"/>
          <p:cNvCxnSpPr>
            <a:stCxn id="8" idx="1"/>
          </p:cNvCxnSpPr>
          <p:nvPr/>
        </p:nvCxnSpPr>
        <p:spPr>
          <a:xfrm flipH="1">
            <a:off x="4211705" y="6111133"/>
            <a:ext cx="3198116" cy="55658"/>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5"/>
          <p:cNvSpPr txBox="1">
            <a:spLocks/>
          </p:cNvSpPr>
          <p:nvPr/>
        </p:nvSpPr>
        <p:spPr>
          <a:xfrm>
            <a:off x="7409821" y="5811747"/>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How can we compare Prospero’s epilogue to Puck’s epilogue?</a:t>
            </a:r>
            <a:endParaRPr lang="en-GB" sz="2000" dirty="0"/>
          </a:p>
        </p:txBody>
      </p:sp>
      <p:cxnSp>
        <p:nvCxnSpPr>
          <p:cNvPr id="10" name="Straight Arrow Connector 9"/>
          <p:cNvCxnSpPr/>
          <p:nvPr/>
        </p:nvCxnSpPr>
        <p:spPr>
          <a:xfrm flipH="1" flipV="1">
            <a:off x="4211705" y="584787"/>
            <a:ext cx="3189755" cy="44907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5"/>
          <p:cNvSpPr txBox="1">
            <a:spLocks/>
          </p:cNvSpPr>
          <p:nvPr/>
        </p:nvSpPr>
        <p:spPr>
          <a:xfrm>
            <a:off x="7401460" y="1484818"/>
            <a:ext cx="3777178" cy="874610"/>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does Prospero discuss “pardoning”? Can this link to Puritanism?</a:t>
            </a:r>
            <a:endParaRPr lang="en-GB" sz="2000" dirty="0"/>
          </a:p>
        </p:txBody>
      </p:sp>
      <p:cxnSp>
        <p:nvCxnSpPr>
          <p:cNvPr id="13" name="Straight Arrow Connector 12"/>
          <p:cNvCxnSpPr/>
          <p:nvPr/>
        </p:nvCxnSpPr>
        <p:spPr>
          <a:xfrm flipH="1">
            <a:off x="3567448" y="1938816"/>
            <a:ext cx="3826724" cy="121227"/>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5" name="Content Placeholder 5"/>
          <p:cNvSpPr txBox="1">
            <a:spLocks/>
          </p:cNvSpPr>
          <p:nvPr/>
        </p:nvSpPr>
        <p:spPr>
          <a:xfrm>
            <a:off x="7409821" y="2466207"/>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What is Prospero requesting here from the audience?</a:t>
            </a:r>
            <a:endParaRPr lang="en-GB" sz="2000" dirty="0"/>
          </a:p>
        </p:txBody>
      </p:sp>
      <p:cxnSp>
        <p:nvCxnSpPr>
          <p:cNvPr id="16" name="Straight Arrow Connector 15"/>
          <p:cNvCxnSpPr/>
          <p:nvPr/>
        </p:nvCxnSpPr>
        <p:spPr>
          <a:xfrm flipH="1">
            <a:off x="3567448" y="2745059"/>
            <a:ext cx="3842373" cy="408998"/>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8" name="Content Placeholder 5"/>
          <p:cNvSpPr txBox="1">
            <a:spLocks/>
          </p:cNvSpPr>
          <p:nvPr/>
        </p:nvSpPr>
        <p:spPr>
          <a:xfrm>
            <a:off x="7409821" y="3192998"/>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What is Shakespeare linking to magic in the epilogue?</a:t>
            </a:r>
            <a:endParaRPr lang="en-GB" sz="2000" dirty="0"/>
          </a:p>
        </p:txBody>
      </p:sp>
      <p:cxnSp>
        <p:nvCxnSpPr>
          <p:cNvPr id="19" name="Straight Arrow Connector 18"/>
          <p:cNvCxnSpPr>
            <a:stCxn id="18" idx="1"/>
          </p:cNvCxnSpPr>
          <p:nvPr/>
        </p:nvCxnSpPr>
        <p:spPr>
          <a:xfrm flipH="1">
            <a:off x="3336702" y="3492384"/>
            <a:ext cx="4073119" cy="1010255"/>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1" name="Content Placeholder 5"/>
          <p:cNvSpPr txBox="1">
            <a:spLocks/>
          </p:cNvSpPr>
          <p:nvPr/>
        </p:nvSpPr>
        <p:spPr>
          <a:xfrm>
            <a:off x="7409821" y="3972051"/>
            <a:ext cx="3777178" cy="598771"/>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Why does Shakespeare give the epilogue to Prospero?</a:t>
            </a:r>
            <a:endParaRPr lang="en-GB" sz="2000" dirty="0"/>
          </a:p>
        </p:txBody>
      </p:sp>
      <p:cxnSp>
        <p:nvCxnSpPr>
          <p:cNvPr id="22" name="Straight Arrow Connector 21"/>
          <p:cNvCxnSpPr/>
          <p:nvPr/>
        </p:nvCxnSpPr>
        <p:spPr>
          <a:xfrm flipH="1">
            <a:off x="3245476" y="4261296"/>
            <a:ext cx="4148696" cy="715234"/>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4" name="Content Placeholder 5"/>
          <p:cNvSpPr txBox="1">
            <a:spLocks/>
          </p:cNvSpPr>
          <p:nvPr/>
        </p:nvSpPr>
        <p:spPr>
          <a:xfrm>
            <a:off x="7409821" y="4727690"/>
            <a:ext cx="3777178" cy="884885"/>
          </a:xfrm>
          <a:prstGeom prst="rect">
            <a:avLst/>
          </a:prstGeom>
          <a:ln w="28575">
            <a:solidFill>
              <a:srgbClr val="7030A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dirty="0" smtClean="0"/>
              <a:t>‘The Tempest’ was one of Shakespeare’s last play – what is he using the epilogue to say?</a:t>
            </a:r>
            <a:endParaRPr lang="en-GB" sz="2000" dirty="0"/>
          </a:p>
        </p:txBody>
      </p:sp>
      <p:cxnSp>
        <p:nvCxnSpPr>
          <p:cNvPr id="26" name="Straight Arrow Connector 25"/>
          <p:cNvCxnSpPr/>
          <p:nvPr/>
        </p:nvCxnSpPr>
        <p:spPr>
          <a:xfrm flipH="1">
            <a:off x="3567448" y="5142303"/>
            <a:ext cx="3826723" cy="49493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312527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7680"/>
            <a:ext cx="10515600" cy="1325563"/>
          </a:xfrm>
        </p:spPr>
        <p:txBody>
          <a:bodyPr>
            <a:normAutofit/>
          </a:bodyPr>
          <a:lstStyle/>
          <a:p>
            <a:pPr algn="ctr"/>
            <a:r>
              <a:rPr lang="en-GB" sz="5400" b="1" dirty="0" smtClean="0">
                <a:solidFill>
                  <a:srgbClr val="7030A0"/>
                </a:solidFill>
              </a:rPr>
              <a:t>Writing Caliban’s Epilogue</a:t>
            </a:r>
            <a:endParaRPr lang="en-GB" sz="5400" b="1" dirty="0">
              <a:solidFill>
                <a:srgbClr val="7030A0"/>
              </a:solidFill>
            </a:endParaRPr>
          </a:p>
        </p:txBody>
      </p:sp>
      <p:sp>
        <p:nvSpPr>
          <p:cNvPr id="3" name="Content Placeholder 2"/>
          <p:cNvSpPr>
            <a:spLocks noGrp="1"/>
          </p:cNvSpPr>
          <p:nvPr>
            <p:ph sz="half" idx="1"/>
          </p:nvPr>
        </p:nvSpPr>
        <p:spPr>
          <a:xfrm>
            <a:off x="255722" y="1147883"/>
            <a:ext cx="6989736" cy="1491013"/>
          </a:xfrm>
          <a:solidFill>
            <a:schemeClr val="accent2">
              <a:lumMod val="40000"/>
              <a:lumOff val="60000"/>
            </a:schemeClr>
          </a:solidFill>
          <a:ln w="28575">
            <a:solidFill>
              <a:schemeClr val="accent4">
                <a:lumMod val="75000"/>
              </a:schemeClr>
            </a:solidFill>
          </a:ln>
        </p:spPr>
        <p:txBody>
          <a:bodyPr>
            <a:normAutofit/>
          </a:bodyPr>
          <a:lstStyle/>
          <a:p>
            <a:pPr marL="0" indent="0" algn="just">
              <a:buNone/>
            </a:pPr>
            <a:r>
              <a:rPr lang="en-GB" sz="2400" dirty="0" smtClean="0"/>
              <a:t>There are no definitive versions of Shakespeare’s plays. </a:t>
            </a:r>
            <a:r>
              <a:rPr lang="en-GB" sz="2400" b="1" dirty="0" smtClean="0"/>
              <a:t>Multiple versions </a:t>
            </a:r>
            <a:r>
              <a:rPr lang="en-GB" sz="2400" dirty="0" smtClean="0"/>
              <a:t>exist because Shakespeare rewrote and changed his plays throughout his life, sometimes for a </a:t>
            </a:r>
            <a:r>
              <a:rPr lang="en-GB" sz="2400" b="1" dirty="0" smtClean="0"/>
              <a:t>specific audience</a:t>
            </a:r>
            <a:r>
              <a:rPr lang="en-GB" sz="2400" dirty="0" smtClean="0"/>
              <a:t>, such as royalty. </a:t>
            </a:r>
          </a:p>
          <a:p>
            <a:pPr marL="0" indent="0">
              <a:buNone/>
            </a:pPr>
            <a:endParaRPr lang="en-GB" sz="2400" dirty="0"/>
          </a:p>
          <a:p>
            <a:pPr marL="0" indent="0">
              <a:buNone/>
            </a:pPr>
            <a:endParaRPr lang="en-GB" sz="2400" dirty="0"/>
          </a:p>
        </p:txBody>
      </p:sp>
      <p:pic>
        <p:nvPicPr>
          <p:cNvPr id="7" name="Content Placeholder 6"/>
          <p:cNvPicPr>
            <a:picLocks noGrp="1" noChangeAspect="1"/>
          </p:cNvPicPr>
          <p:nvPr>
            <p:ph sz="half" idx="2"/>
          </p:nvPr>
        </p:nvPicPr>
        <p:blipFill>
          <a:blip r:embed="rId2"/>
          <a:stretch>
            <a:fillRect/>
          </a:stretch>
        </p:blipFill>
        <p:spPr>
          <a:xfrm>
            <a:off x="7456869" y="1147883"/>
            <a:ext cx="3539506" cy="5415446"/>
          </a:xfrm>
          <a:prstGeom prst="rect">
            <a:avLst/>
          </a:prstGeom>
          <a:ln w="28575">
            <a:solidFill>
              <a:schemeClr val="tx1"/>
            </a:solidFill>
          </a:ln>
        </p:spPr>
      </p:pic>
      <p:sp>
        <p:nvSpPr>
          <p:cNvPr id="5" name="Content Placeholder 2"/>
          <p:cNvSpPr txBox="1">
            <a:spLocks/>
          </p:cNvSpPr>
          <p:nvPr/>
        </p:nvSpPr>
        <p:spPr>
          <a:xfrm>
            <a:off x="255722" y="2791425"/>
            <a:ext cx="6989736" cy="2128362"/>
          </a:xfrm>
          <a:prstGeom prst="rect">
            <a:avLst/>
          </a:prstGeom>
          <a:solidFill>
            <a:schemeClr val="accent6">
              <a:lumMod val="40000"/>
              <a:lumOff val="60000"/>
            </a:schemeClr>
          </a:solidFill>
          <a:ln w="28575">
            <a:solidFill>
              <a:schemeClr val="accent6">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2400" dirty="0" smtClean="0"/>
              <a:t>Imagine that Shakespeare has asked you to help him rewrite ‘The Tempest’. Everyone has seen and heard Prospero’s epilogue, so Shakespeare wants a new version. You must write a new epilogue from </a:t>
            </a:r>
            <a:r>
              <a:rPr lang="en-GB" sz="2400" b="1" dirty="0" smtClean="0"/>
              <a:t>the point of view of Caliban</a:t>
            </a:r>
            <a:r>
              <a:rPr lang="en-GB" sz="2400" dirty="0" smtClean="0"/>
              <a:t>. Consider his thoughts, feelings and actions throughout the play. </a:t>
            </a:r>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a:p>
        </p:txBody>
      </p:sp>
      <p:sp>
        <p:nvSpPr>
          <p:cNvPr id="6" name="Content Placeholder 2"/>
          <p:cNvSpPr txBox="1">
            <a:spLocks/>
          </p:cNvSpPr>
          <p:nvPr/>
        </p:nvSpPr>
        <p:spPr>
          <a:xfrm>
            <a:off x="255722" y="5072316"/>
            <a:ext cx="6989736" cy="1491013"/>
          </a:xfrm>
          <a:prstGeom prst="rect">
            <a:avLst/>
          </a:prstGeom>
          <a:solidFill>
            <a:schemeClr val="accent1">
              <a:lumMod val="20000"/>
              <a:lumOff val="80000"/>
            </a:schemeClr>
          </a:solidFill>
          <a:ln w="28575">
            <a:solidFill>
              <a:schemeClr val="accent5">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2400" dirty="0" smtClean="0"/>
              <a:t>Prospero and Puck both use </a:t>
            </a:r>
            <a:r>
              <a:rPr lang="en-GB" sz="2400" b="1" dirty="0" smtClean="0"/>
              <a:t>rhyming couplets </a:t>
            </a:r>
            <a:r>
              <a:rPr lang="en-GB" sz="2400" dirty="0" smtClean="0"/>
              <a:t>in the epilogue. This </a:t>
            </a:r>
            <a:r>
              <a:rPr lang="en-GB" sz="2400" b="1" dirty="0" smtClean="0"/>
              <a:t>isn’t necessary</a:t>
            </a:r>
            <a:r>
              <a:rPr lang="en-GB" sz="2400" dirty="0" smtClean="0"/>
              <a:t>, but if you want to </a:t>
            </a:r>
            <a:r>
              <a:rPr lang="en-GB" sz="2400" b="1" dirty="0" smtClean="0"/>
              <a:t>challenge yourself</a:t>
            </a:r>
            <a:r>
              <a:rPr lang="en-GB" sz="2400" dirty="0" smtClean="0"/>
              <a:t>, try to write your epilogue in rhyming couplets.</a:t>
            </a:r>
          </a:p>
          <a:p>
            <a:pPr marL="0" indent="0">
              <a:buFont typeface="Arial" panose="020B0604020202020204" pitchFamily="34" charset="0"/>
              <a:buNone/>
            </a:pPr>
            <a:endParaRPr lang="en-GB" sz="2400" dirty="0"/>
          </a:p>
        </p:txBody>
      </p:sp>
    </p:spTree>
    <p:extLst>
      <p:ext uri="{BB962C8B-B14F-4D97-AF65-F5344CB8AC3E}">
        <p14:creationId xmlns:p14="http://schemas.microsoft.com/office/powerpoint/2010/main" val="158567548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68827"/>
            <a:ext cx="12192000" cy="1325563"/>
          </a:xfrm>
        </p:spPr>
        <p:txBody>
          <a:bodyPr>
            <a:noAutofit/>
          </a:bodyPr>
          <a:lstStyle/>
          <a:p>
            <a:pPr algn="ctr"/>
            <a:r>
              <a:rPr lang="en-GB" sz="5400" b="1" dirty="0" smtClean="0">
                <a:solidFill>
                  <a:srgbClr val="7030A0"/>
                </a:solidFill>
              </a:rPr>
              <a:t>Shipwreck Newspaper Writing</a:t>
            </a:r>
            <a:endParaRPr lang="en-GB" sz="5400" b="1" dirty="0">
              <a:solidFill>
                <a:srgbClr val="7030A0"/>
              </a:solidFill>
            </a:endParaRPr>
          </a:p>
        </p:txBody>
      </p:sp>
      <p:pic>
        <p:nvPicPr>
          <p:cNvPr id="6" name="Content Placeholder 5"/>
          <p:cNvPicPr>
            <a:picLocks noGrp="1" noChangeAspect="1"/>
          </p:cNvPicPr>
          <p:nvPr>
            <p:ph idx="1"/>
          </p:nvPr>
        </p:nvPicPr>
        <p:blipFill rotWithShape="1">
          <a:blip r:embed="rId2"/>
          <a:srcRect l="12959" r="7876"/>
          <a:stretch/>
        </p:blipFill>
        <p:spPr>
          <a:xfrm>
            <a:off x="154589" y="1435396"/>
            <a:ext cx="5448769" cy="4129641"/>
          </a:xfrm>
          <a:prstGeom prst="rect">
            <a:avLst/>
          </a:prstGeom>
          <a:ln w="28575">
            <a:solidFill>
              <a:schemeClr val="tx1"/>
            </a:solidFill>
          </a:ln>
        </p:spPr>
      </p:pic>
      <p:pic>
        <p:nvPicPr>
          <p:cNvPr id="7" name="Picture 6"/>
          <p:cNvPicPr>
            <a:picLocks noChangeAspect="1"/>
          </p:cNvPicPr>
          <p:nvPr/>
        </p:nvPicPr>
        <p:blipFill>
          <a:blip r:embed="rId3"/>
          <a:stretch>
            <a:fillRect/>
          </a:stretch>
        </p:blipFill>
        <p:spPr>
          <a:xfrm>
            <a:off x="5773480" y="1145067"/>
            <a:ext cx="6128007" cy="4590090"/>
          </a:xfrm>
          <a:prstGeom prst="rect">
            <a:avLst/>
          </a:prstGeom>
          <a:ln w="28575">
            <a:solidFill>
              <a:schemeClr val="tx1"/>
            </a:solidFill>
          </a:ln>
        </p:spPr>
      </p:pic>
    </p:spTree>
    <p:extLst>
      <p:ext uri="{BB962C8B-B14F-4D97-AF65-F5344CB8AC3E}">
        <p14:creationId xmlns:p14="http://schemas.microsoft.com/office/powerpoint/2010/main" val="4045711088"/>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12192000" cy="1325563"/>
          </a:xfrm>
        </p:spPr>
        <p:txBody>
          <a:bodyPr>
            <a:normAutofit/>
          </a:bodyPr>
          <a:lstStyle/>
          <a:p>
            <a:pPr algn="ctr"/>
            <a:r>
              <a:rPr lang="en-GB" sz="4100" b="1" dirty="0" smtClean="0">
                <a:solidFill>
                  <a:srgbClr val="7030A0"/>
                </a:solidFill>
              </a:rPr>
              <a:t>Exploring the Format, Style and Structure of a Newspaper</a:t>
            </a:r>
            <a:endParaRPr lang="en-GB" sz="4100" b="1" dirty="0">
              <a:solidFill>
                <a:srgbClr val="7030A0"/>
              </a:solidFill>
            </a:endParaRPr>
          </a:p>
        </p:txBody>
      </p:sp>
      <p:sp>
        <p:nvSpPr>
          <p:cNvPr id="5" name="Content Placeholder 4"/>
          <p:cNvSpPr>
            <a:spLocks noGrp="1"/>
          </p:cNvSpPr>
          <p:nvPr>
            <p:ph sz="half" idx="1"/>
          </p:nvPr>
        </p:nvSpPr>
        <p:spPr>
          <a:xfrm>
            <a:off x="271220" y="1112703"/>
            <a:ext cx="6331058" cy="754843"/>
          </a:xfrm>
          <a:solidFill>
            <a:schemeClr val="accent4">
              <a:lumMod val="40000"/>
              <a:lumOff val="60000"/>
            </a:schemeClr>
          </a:solidFill>
          <a:ln w="28575">
            <a:solidFill>
              <a:srgbClr val="FFC000"/>
            </a:solidFill>
          </a:ln>
        </p:spPr>
        <p:txBody>
          <a:bodyPr>
            <a:normAutofit/>
          </a:bodyPr>
          <a:lstStyle/>
          <a:p>
            <a:pPr marL="0" indent="0" algn="just">
              <a:buNone/>
            </a:pPr>
            <a:r>
              <a:rPr lang="en-GB" sz="2400" dirty="0" smtClean="0"/>
              <a:t>Look at the ‘All Puffed Out’ Newspaper article on the worksheet.</a:t>
            </a:r>
            <a:endParaRPr lang="en-GB" sz="2400" dirty="0"/>
          </a:p>
        </p:txBody>
      </p:sp>
      <p:pic>
        <p:nvPicPr>
          <p:cNvPr id="2" name="Content Placeholder 1"/>
          <p:cNvPicPr>
            <a:picLocks noGrp="1" noChangeAspect="1"/>
          </p:cNvPicPr>
          <p:nvPr>
            <p:ph sz="half" idx="2"/>
          </p:nvPr>
        </p:nvPicPr>
        <p:blipFill>
          <a:blip r:embed="rId2"/>
          <a:stretch>
            <a:fillRect/>
          </a:stretch>
        </p:blipFill>
        <p:spPr>
          <a:xfrm>
            <a:off x="6873498" y="1190195"/>
            <a:ext cx="5181600" cy="3454400"/>
          </a:xfrm>
          <a:prstGeom prst="rect">
            <a:avLst/>
          </a:prstGeom>
          <a:ln w="28575">
            <a:solidFill>
              <a:schemeClr val="tx1"/>
            </a:solidFill>
          </a:ln>
        </p:spPr>
      </p:pic>
      <p:sp>
        <p:nvSpPr>
          <p:cNvPr id="7" name="Content Placeholder 4"/>
          <p:cNvSpPr txBox="1">
            <a:spLocks/>
          </p:cNvSpPr>
          <p:nvPr/>
        </p:nvSpPr>
        <p:spPr>
          <a:xfrm>
            <a:off x="271220" y="2083634"/>
            <a:ext cx="3745976" cy="3170856"/>
          </a:xfrm>
          <a:prstGeom prst="rect">
            <a:avLst/>
          </a:prstGeom>
          <a:solidFill>
            <a:schemeClr val="accent6">
              <a:lumMod val="40000"/>
              <a:lumOff val="60000"/>
            </a:schemeClr>
          </a:solidFill>
          <a:ln w="28575">
            <a:solidFill>
              <a:schemeClr val="accent6">
                <a:lumMod val="75000"/>
              </a:schemeClr>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b="1" dirty="0" smtClean="0"/>
              <a:t>Layout and Structure</a:t>
            </a:r>
            <a:r>
              <a:rPr lang="en-GB" sz="2400" dirty="0" smtClean="0"/>
              <a:t>:</a:t>
            </a:r>
          </a:p>
          <a:p>
            <a:r>
              <a:rPr lang="en-GB" sz="2400" dirty="0" smtClean="0"/>
              <a:t>Title </a:t>
            </a:r>
          </a:p>
          <a:p>
            <a:r>
              <a:rPr lang="en-GB" sz="2400" dirty="0" smtClean="0"/>
              <a:t>Picture </a:t>
            </a:r>
          </a:p>
          <a:p>
            <a:r>
              <a:rPr lang="en-GB" sz="2400" dirty="0" smtClean="0"/>
              <a:t>Columns </a:t>
            </a:r>
          </a:p>
          <a:p>
            <a:r>
              <a:rPr lang="en-GB" sz="2400" dirty="0" smtClean="0"/>
              <a:t>Overview </a:t>
            </a:r>
          </a:p>
          <a:p>
            <a:r>
              <a:rPr lang="en-GB" sz="2400" dirty="0" smtClean="0"/>
              <a:t>Detailed explanation</a:t>
            </a:r>
          </a:p>
          <a:p>
            <a:r>
              <a:rPr lang="en-GB" sz="2400" dirty="0" smtClean="0"/>
              <a:t>Quotation </a:t>
            </a:r>
          </a:p>
          <a:p>
            <a:r>
              <a:rPr lang="en-GB" sz="2400" dirty="0" smtClean="0"/>
              <a:t>Conclusion</a:t>
            </a:r>
            <a:endParaRPr lang="en-GB" sz="2400" dirty="0"/>
          </a:p>
        </p:txBody>
      </p:sp>
      <p:sp>
        <p:nvSpPr>
          <p:cNvPr id="8" name="Content Placeholder 4"/>
          <p:cNvSpPr txBox="1">
            <a:spLocks/>
          </p:cNvSpPr>
          <p:nvPr/>
        </p:nvSpPr>
        <p:spPr>
          <a:xfrm>
            <a:off x="6873498" y="4810369"/>
            <a:ext cx="5318502" cy="1640070"/>
          </a:xfrm>
          <a:prstGeom prst="rect">
            <a:avLst/>
          </a:prstGeom>
          <a:solidFill>
            <a:schemeClr val="accent4">
              <a:lumMod val="40000"/>
              <a:lumOff val="60000"/>
            </a:schemeClr>
          </a:solidFill>
          <a:ln w="28575">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2400" b="1" dirty="0" smtClean="0"/>
              <a:t>Style</a:t>
            </a:r>
            <a:r>
              <a:rPr lang="en-GB" sz="2400" dirty="0" smtClean="0"/>
              <a:t>: Is the article in the first or third person? </a:t>
            </a:r>
          </a:p>
          <a:p>
            <a:pPr marL="0" indent="0" algn="just">
              <a:buFont typeface="Arial" panose="020B0604020202020204" pitchFamily="34" charset="0"/>
              <a:buNone/>
            </a:pPr>
            <a:r>
              <a:rPr lang="en-GB" sz="2400" dirty="0" smtClean="0"/>
              <a:t>Is it written in the past or present tense? Why?</a:t>
            </a:r>
            <a:endParaRPr lang="en-GB" sz="2400" dirty="0"/>
          </a:p>
        </p:txBody>
      </p:sp>
      <p:sp>
        <p:nvSpPr>
          <p:cNvPr id="9" name="Content Placeholder 4"/>
          <p:cNvSpPr txBox="1">
            <a:spLocks/>
          </p:cNvSpPr>
          <p:nvPr/>
        </p:nvSpPr>
        <p:spPr>
          <a:xfrm>
            <a:off x="4145796" y="2083634"/>
            <a:ext cx="2590800" cy="3170856"/>
          </a:xfrm>
          <a:prstGeom prst="rect">
            <a:avLst/>
          </a:prstGeom>
          <a:solidFill>
            <a:schemeClr val="accent5">
              <a:lumMod val="40000"/>
              <a:lumOff val="60000"/>
            </a:schemeClr>
          </a:solidFill>
          <a:ln w="28575">
            <a:solidFill>
              <a:schemeClr val="accent5">
                <a:lumMod val="75000"/>
              </a:schemeClr>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2400" b="1" dirty="0" smtClean="0"/>
              <a:t>Sequence</a:t>
            </a:r>
            <a:r>
              <a:rPr lang="en-GB" sz="2400" dirty="0" smtClean="0"/>
              <a:t>: What order do the paragraphs appear in? </a:t>
            </a:r>
          </a:p>
          <a:p>
            <a:pPr marL="0" indent="0" algn="just">
              <a:buFont typeface="Arial" panose="020B0604020202020204" pitchFamily="34" charset="0"/>
              <a:buNone/>
            </a:pPr>
            <a:r>
              <a:rPr lang="en-GB" sz="2400" dirty="0" smtClean="0"/>
              <a:t>Why is this the most effective order to explain the story to the reader? </a:t>
            </a:r>
            <a:endParaRPr lang="en-GB" sz="2400" dirty="0"/>
          </a:p>
        </p:txBody>
      </p:sp>
      <p:sp>
        <p:nvSpPr>
          <p:cNvPr id="10" name="TextBox 9"/>
          <p:cNvSpPr txBox="1"/>
          <p:nvPr/>
        </p:nvSpPr>
        <p:spPr>
          <a:xfrm>
            <a:off x="271220" y="5470578"/>
            <a:ext cx="6389772" cy="979861"/>
          </a:xfrm>
          <a:prstGeom prst="rect">
            <a:avLst/>
          </a:prstGeom>
          <a:noFill/>
          <a:ln w="28575">
            <a:solidFill>
              <a:srgbClr val="7030A0"/>
            </a:solidFill>
          </a:ln>
        </p:spPr>
        <p:txBody>
          <a:bodyPr wrap="square" rtlCol="0">
            <a:spAutoFit/>
          </a:bodyPr>
          <a:lstStyle/>
          <a:p>
            <a:pPr algn="just"/>
            <a:r>
              <a:rPr lang="en-GB" sz="2800" dirty="0" smtClean="0"/>
              <a:t>Annotate the worksheet with ideas from the other boxes.</a:t>
            </a:r>
            <a:endParaRPr lang="en-GB" sz="2800" dirty="0"/>
          </a:p>
        </p:txBody>
      </p:sp>
    </p:spTree>
    <p:extLst>
      <p:ext uri="{BB962C8B-B14F-4D97-AF65-F5344CB8AC3E}">
        <p14:creationId xmlns:p14="http://schemas.microsoft.com/office/powerpoint/2010/main" val="259585643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5907" y="-105245"/>
            <a:ext cx="10515600" cy="1325563"/>
          </a:xfrm>
        </p:spPr>
        <p:txBody>
          <a:bodyPr>
            <a:normAutofit/>
          </a:bodyPr>
          <a:lstStyle/>
          <a:p>
            <a:pPr algn="ctr"/>
            <a:r>
              <a:rPr lang="en-GB" sz="5400" b="1" dirty="0" smtClean="0">
                <a:solidFill>
                  <a:srgbClr val="7030A0"/>
                </a:solidFill>
              </a:rPr>
              <a:t>Newspaper Article Writing </a:t>
            </a:r>
            <a:endParaRPr lang="en-GB" sz="5400" b="1" dirty="0">
              <a:solidFill>
                <a:srgbClr val="7030A0"/>
              </a:solidFill>
            </a:endParaRPr>
          </a:p>
        </p:txBody>
      </p:sp>
      <p:sp>
        <p:nvSpPr>
          <p:cNvPr id="3" name="Content Placeholder 2"/>
          <p:cNvSpPr>
            <a:spLocks noGrp="1"/>
          </p:cNvSpPr>
          <p:nvPr>
            <p:ph sz="half" idx="1"/>
          </p:nvPr>
        </p:nvSpPr>
        <p:spPr>
          <a:xfrm>
            <a:off x="193180" y="1220318"/>
            <a:ext cx="6915958" cy="1638792"/>
          </a:xfrm>
          <a:solidFill>
            <a:schemeClr val="accent1">
              <a:lumMod val="40000"/>
              <a:lumOff val="60000"/>
            </a:schemeClr>
          </a:solidFill>
          <a:ln w="28575">
            <a:solidFill>
              <a:srgbClr val="0070C0"/>
            </a:solidFill>
          </a:ln>
        </p:spPr>
        <p:txBody>
          <a:bodyPr/>
          <a:lstStyle/>
          <a:p>
            <a:pPr marL="0" indent="0" algn="just">
              <a:buNone/>
            </a:pPr>
            <a:r>
              <a:rPr lang="en-GB" dirty="0" smtClean="0"/>
              <a:t>At the end of the play, Prospero and the other Italians return home. As the rightful king, this would be huge news to the people of Milan.</a:t>
            </a:r>
            <a:endParaRPr lang="en-GB" dirty="0"/>
          </a:p>
        </p:txBody>
      </p:sp>
      <p:pic>
        <p:nvPicPr>
          <p:cNvPr id="7" name="Content Placeholder 6"/>
          <p:cNvPicPr>
            <a:picLocks noGrp="1" noChangeAspect="1"/>
          </p:cNvPicPr>
          <p:nvPr>
            <p:ph sz="half" idx="2"/>
          </p:nvPr>
        </p:nvPicPr>
        <p:blipFill>
          <a:blip r:embed="rId2"/>
          <a:stretch>
            <a:fillRect/>
          </a:stretch>
        </p:blipFill>
        <p:spPr>
          <a:xfrm>
            <a:off x="7572778" y="230063"/>
            <a:ext cx="3817972" cy="6199626"/>
          </a:xfrm>
          <a:prstGeom prst="rect">
            <a:avLst/>
          </a:prstGeom>
          <a:ln w="28575">
            <a:solidFill>
              <a:schemeClr val="tx1"/>
            </a:solidFill>
          </a:ln>
        </p:spPr>
      </p:pic>
      <p:sp>
        <p:nvSpPr>
          <p:cNvPr id="5" name="Content Placeholder 2"/>
          <p:cNvSpPr txBox="1">
            <a:spLocks/>
          </p:cNvSpPr>
          <p:nvPr/>
        </p:nvSpPr>
        <p:spPr>
          <a:xfrm>
            <a:off x="193180" y="3154195"/>
            <a:ext cx="6915958" cy="1341617"/>
          </a:xfrm>
          <a:prstGeom prst="rect">
            <a:avLst/>
          </a:prstGeom>
          <a:solidFill>
            <a:schemeClr val="accent6">
              <a:lumMod val="40000"/>
              <a:lumOff val="60000"/>
            </a:schemeClr>
          </a:solidFill>
          <a:ln w="28575">
            <a:solidFill>
              <a:schemeClr val="accent6">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dirty="0" smtClean="0"/>
              <a:t>You are a reporter who meets Prospero and it is your job to write up the story of the island. Get the structure, style and layout right.</a:t>
            </a:r>
            <a:endParaRPr lang="en-GB" dirty="0"/>
          </a:p>
        </p:txBody>
      </p:sp>
      <p:sp>
        <p:nvSpPr>
          <p:cNvPr id="6" name="Content Placeholder 2"/>
          <p:cNvSpPr txBox="1">
            <a:spLocks/>
          </p:cNvSpPr>
          <p:nvPr/>
        </p:nvSpPr>
        <p:spPr>
          <a:xfrm>
            <a:off x="193180" y="4807520"/>
            <a:ext cx="6915958" cy="1369443"/>
          </a:xfrm>
          <a:prstGeom prst="rect">
            <a:avLst/>
          </a:prstGeom>
          <a:solidFill>
            <a:schemeClr val="accent4">
              <a:lumMod val="40000"/>
              <a:lumOff val="60000"/>
            </a:schemeClr>
          </a:solidFill>
          <a:ln w="28575">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dirty="0" smtClean="0"/>
              <a:t>Be sure to include details of the main characters and some of the main events – use the example to help you!</a:t>
            </a:r>
            <a:endParaRPr lang="en-GB" dirty="0"/>
          </a:p>
        </p:txBody>
      </p:sp>
    </p:spTree>
    <p:extLst>
      <p:ext uri="{BB962C8B-B14F-4D97-AF65-F5344CB8AC3E}">
        <p14:creationId xmlns:p14="http://schemas.microsoft.com/office/powerpoint/2010/main" val="2970004353"/>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9272789" y="1828799"/>
            <a:ext cx="3688738" cy="2800767"/>
          </a:xfrm>
          <a:prstGeom prst="rect">
            <a:avLst/>
          </a:prstGeom>
          <a:noFill/>
        </p:spPr>
        <p:txBody>
          <a:bodyPr wrap="square" rtlCol="0">
            <a:spAutoFit/>
          </a:bodyPr>
          <a:lstStyle/>
          <a:p>
            <a:r>
              <a:rPr lang="en-GB" sz="4400" b="1" dirty="0" smtClean="0">
                <a:solidFill>
                  <a:srgbClr val="7030A0"/>
                </a:solidFill>
              </a:rPr>
              <a:t>The Globe </a:t>
            </a:r>
          </a:p>
          <a:p>
            <a:r>
              <a:rPr lang="en-GB" sz="4400" b="1" dirty="0" smtClean="0">
                <a:solidFill>
                  <a:srgbClr val="7030A0"/>
                </a:solidFill>
              </a:rPr>
              <a:t>from the </a:t>
            </a:r>
          </a:p>
          <a:p>
            <a:r>
              <a:rPr lang="en-GB" sz="4400" b="1" dirty="0" smtClean="0">
                <a:solidFill>
                  <a:srgbClr val="7030A0"/>
                </a:solidFill>
              </a:rPr>
              <a:t>‘Lower</a:t>
            </a:r>
          </a:p>
          <a:p>
            <a:r>
              <a:rPr lang="en-GB" sz="4400" b="1" dirty="0" smtClean="0">
                <a:solidFill>
                  <a:srgbClr val="7030A0"/>
                </a:solidFill>
              </a:rPr>
              <a:t>Gallery’</a:t>
            </a:r>
            <a:endParaRPr lang="en-GB" sz="4400" b="1" dirty="0">
              <a:solidFill>
                <a:srgbClr val="7030A0"/>
              </a:solidFill>
            </a:endParaRPr>
          </a:p>
        </p:txBody>
      </p:sp>
    </p:spTree>
    <p:extLst>
      <p:ext uri="{BB962C8B-B14F-4D97-AF65-F5344CB8AC3E}">
        <p14:creationId xmlns:p14="http://schemas.microsoft.com/office/powerpoint/2010/main" val="1375650295"/>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303" b="206"/>
          <a:stretch/>
        </p:blipFill>
        <p:spPr>
          <a:xfrm>
            <a:off x="0" y="283334"/>
            <a:ext cx="8886424" cy="6259133"/>
          </a:xfrm>
          <a:prstGeom prst="rect">
            <a:avLst/>
          </a:prstGeom>
        </p:spPr>
      </p:pic>
      <p:sp>
        <p:nvSpPr>
          <p:cNvPr id="3" name="TextBox 2"/>
          <p:cNvSpPr txBox="1"/>
          <p:nvPr/>
        </p:nvSpPr>
        <p:spPr>
          <a:xfrm>
            <a:off x="9069960" y="1558343"/>
            <a:ext cx="3543838" cy="3477875"/>
          </a:xfrm>
          <a:prstGeom prst="rect">
            <a:avLst/>
          </a:prstGeom>
          <a:noFill/>
        </p:spPr>
        <p:txBody>
          <a:bodyPr wrap="square" rtlCol="0">
            <a:spAutoFit/>
          </a:bodyPr>
          <a:lstStyle/>
          <a:p>
            <a:r>
              <a:rPr lang="en-GB" sz="4400" b="1" dirty="0" smtClean="0">
                <a:solidFill>
                  <a:srgbClr val="7030A0"/>
                </a:solidFill>
              </a:rPr>
              <a:t>The Globe </a:t>
            </a:r>
          </a:p>
          <a:p>
            <a:r>
              <a:rPr lang="en-GB" sz="4400" b="1" dirty="0" smtClean="0">
                <a:solidFill>
                  <a:srgbClr val="7030A0"/>
                </a:solidFill>
              </a:rPr>
              <a:t>from </a:t>
            </a:r>
          </a:p>
          <a:p>
            <a:r>
              <a:rPr lang="en-GB" sz="4400" b="1" dirty="0" smtClean="0">
                <a:solidFill>
                  <a:srgbClr val="7030A0"/>
                </a:solidFill>
              </a:rPr>
              <a:t>the </a:t>
            </a:r>
          </a:p>
          <a:p>
            <a:r>
              <a:rPr lang="en-GB" sz="4400" b="1" dirty="0" smtClean="0">
                <a:solidFill>
                  <a:srgbClr val="7030A0"/>
                </a:solidFill>
              </a:rPr>
              <a:t>‘Middle</a:t>
            </a:r>
          </a:p>
          <a:p>
            <a:r>
              <a:rPr lang="en-GB" sz="4400" b="1" dirty="0" smtClean="0">
                <a:solidFill>
                  <a:srgbClr val="7030A0"/>
                </a:solidFill>
              </a:rPr>
              <a:t>Gallery’</a:t>
            </a:r>
            <a:endParaRPr lang="en-GB" sz="4400" b="1" dirty="0">
              <a:solidFill>
                <a:srgbClr val="7030A0"/>
              </a:solidFill>
            </a:endParaRPr>
          </a:p>
        </p:txBody>
      </p:sp>
    </p:spTree>
    <p:extLst>
      <p:ext uri="{BB962C8B-B14F-4D97-AF65-F5344CB8AC3E}">
        <p14:creationId xmlns:p14="http://schemas.microsoft.com/office/powerpoint/2010/main" val="2178472208"/>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5350276"/>
          </a:xfrm>
          <a:prstGeom prst="rect">
            <a:avLst/>
          </a:prstGeom>
        </p:spPr>
      </p:pic>
      <p:sp>
        <p:nvSpPr>
          <p:cNvPr id="5" name="TextBox 4"/>
          <p:cNvSpPr txBox="1"/>
          <p:nvPr/>
        </p:nvSpPr>
        <p:spPr>
          <a:xfrm>
            <a:off x="1826653" y="5563673"/>
            <a:ext cx="8538693" cy="769441"/>
          </a:xfrm>
          <a:prstGeom prst="rect">
            <a:avLst/>
          </a:prstGeom>
          <a:noFill/>
        </p:spPr>
        <p:txBody>
          <a:bodyPr wrap="square" rtlCol="0">
            <a:spAutoFit/>
          </a:bodyPr>
          <a:lstStyle/>
          <a:p>
            <a:r>
              <a:rPr lang="en-GB" sz="4400" b="1" dirty="0" smtClean="0">
                <a:solidFill>
                  <a:srgbClr val="7030A0"/>
                </a:solidFill>
              </a:rPr>
              <a:t>The Globe from the ‘Upper Gallery’</a:t>
            </a:r>
            <a:endParaRPr lang="en-GB" sz="4400" b="1" dirty="0">
              <a:solidFill>
                <a:srgbClr val="7030A0"/>
              </a:solidFill>
            </a:endParaRPr>
          </a:p>
        </p:txBody>
      </p:sp>
    </p:spTree>
    <p:extLst>
      <p:ext uri="{BB962C8B-B14F-4D97-AF65-F5344CB8AC3E}">
        <p14:creationId xmlns:p14="http://schemas.microsoft.com/office/powerpoint/2010/main" val="54401413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6142" b="4977"/>
          <a:stretch/>
        </p:blipFill>
        <p:spPr>
          <a:xfrm>
            <a:off x="0" y="0"/>
            <a:ext cx="8863897" cy="6858000"/>
          </a:xfrm>
          <a:prstGeom prst="rect">
            <a:avLst/>
          </a:prstGeom>
        </p:spPr>
      </p:pic>
      <p:sp>
        <p:nvSpPr>
          <p:cNvPr id="5" name="TextBox 4"/>
          <p:cNvSpPr txBox="1"/>
          <p:nvPr/>
        </p:nvSpPr>
        <p:spPr>
          <a:xfrm>
            <a:off x="8954049" y="2028616"/>
            <a:ext cx="3543838" cy="2800767"/>
          </a:xfrm>
          <a:prstGeom prst="rect">
            <a:avLst/>
          </a:prstGeom>
          <a:noFill/>
        </p:spPr>
        <p:txBody>
          <a:bodyPr wrap="square" rtlCol="0">
            <a:spAutoFit/>
          </a:bodyPr>
          <a:lstStyle/>
          <a:p>
            <a:r>
              <a:rPr lang="en-GB" sz="4400" b="1" dirty="0" smtClean="0">
                <a:solidFill>
                  <a:srgbClr val="7030A0"/>
                </a:solidFill>
              </a:rPr>
              <a:t>The Globe </a:t>
            </a:r>
          </a:p>
          <a:p>
            <a:r>
              <a:rPr lang="en-GB" sz="4400" b="1" dirty="0" smtClean="0">
                <a:solidFill>
                  <a:srgbClr val="7030A0"/>
                </a:solidFill>
              </a:rPr>
              <a:t>from the </a:t>
            </a:r>
          </a:p>
          <a:p>
            <a:r>
              <a:rPr lang="en-GB" sz="4400" b="1" dirty="0" smtClean="0">
                <a:solidFill>
                  <a:srgbClr val="7030A0"/>
                </a:solidFill>
              </a:rPr>
              <a:t>‘Gentleman’s</a:t>
            </a:r>
          </a:p>
          <a:p>
            <a:r>
              <a:rPr lang="en-GB" sz="4400" b="1" dirty="0" smtClean="0">
                <a:solidFill>
                  <a:srgbClr val="7030A0"/>
                </a:solidFill>
              </a:rPr>
              <a:t>Rooms’</a:t>
            </a:r>
            <a:endParaRPr lang="en-GB" sz="4400" b="1" dirty="0">
              <a:solidFill>
                <a:srgbClr val="7030A0"/>
              </a:solidFill>
            </a:endParaRPr>
          </a:p>
        </p:txBody>
      </p:sp>
    </p:spTree>
    <p:extLst>
      <p:ext uri="{BB962C8B-B14F-4D97-AF65-F5344CB8AC3E}">
        <p14:creationId xmlns:p14="http://schemas.microsoft.com/office/powerpoint/2010/main" val="1592107288"/>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1112</TotalTime>
  <Words>3326</Words>
  <Application>Microsoft Macintosh PowerPoint</Application>
  <PresentationFormat>Custom</PresentationFormat>
  <Paragraphs>391</Paragraphs>
  <Slides>55</Slides>
  <Notes>0</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What do you know about William Shakespeare?</vt:lpstr>
      <vt:lpstr>Introducing The Globe Theatre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Visit to The Globe</vt:lpstr>
      <vt:lpstr>Researching Shakespeare</vt:lpstr>
      <vt:lpstr>PowerPoint Presentation</vt:lpstr>
      <vt:lpstr>Defend the Theatre: Persuasive Writing</vt:lpstr>
      <vt:lpstr>Research Task</vt:lpstr>
      <vt:lpstr>Homework: Annotating the Globe Theatre</vt:lpstr>
      <vt:lpstr>Shakespeare “Whoosh!” &amp; Leaflet</vt:lpstr>
      <vt:lpstr>Starter: An Improvised Performance</vt:lpstr>
      <vt:lpstr>Using your Research to Create a Leaflet</vt:lpstr>
      <vt:lpstr>Reading ‘A Midsummer Night’s Dream’</vt:lpstr>
      <vt:lpstr>Starter: Creating a Shakespearean Insult</vt:lpstr>
      <vt:lpstr>Exploring the Language: Act 1, Scene 1</vt:lpstr>
      <vt:lpstr>Reading ‘A Midsummer Night’s Dream’</vt:lpstr>
      <vt:lpstr>PowerPoint Presentation</vt:lpstr>
      <vt:lpstr>Homework: Researching the Mythology</vt:lpstr>
      <vt:lpstr>Descriptive Writing: Midsummer Forest</vt:lpstr>
      <vt:lpstr>Starter: Creative Writing</vt:lpstr>
      <vt:lpstr>Where are the skills used in my example?</vt:lpstr>
      <vt:lpstr>Creating the Magical Forest</vt:lpstr>
      <vt:lpstr>Creating the Magical Forest</vt:lpstr>
      <vt:lpstr>Creating the Midsummer Forest</vt:lpstr>
      <vt:lpstr>Exploring the Language: Act 2, Scene 1</vt:lpstr>
      <vt:lpstr>Creating a Character</vt:lpstr>
      <vt:lpstr>Exploring the Language: Act 5, Scene 1</vt:lpstr>
      <vt:lpstr>Pick a Puck: Designing your own Robin Goodfellow</vt:lpstr>
      <vt:lpstr>Pick a Puck: Designing your own Robin Goodfellow</vt:lpstr>
      <vt:lpstr>Introduction to ‘The Tempest’</vt:lpstr>
      <vt:lpstr>PowerPoint Presentation</vt:lpstr>
      <vt:lpstr>PowerPoint Presentation</vt:lpstr>
      <vt:lpstr>Message in a Bottle: Exploring the Characters</vt:lpstr>
      <vt:lpstr>What do we Learn about the Main Characters?</vt:lpstr>
      <vt:lpstr>Exploring Language: Who said it and why?</vt:lpstr>
      <vt:lpstr>Reading ‘The Tempest’ &amp; Creating a Spell</vt:lpstr>
      <vt:lpstr>Writing Prospero’s Spell</vt:lpstr>
      <vt:lpstr>What Genre is ‘The Tempest’?</vt:lpstr>
      <vt:lpstr>Romance: A New Kind of Genre</vt:lpstr>
      <vt:lpstr>Homework: Storyboard the Play</vt:lpstr>
      <vt:lpstr>Watching ‘The Tempest’ &amp; the Epilogues</vt:lpstr>
      <vt:lpstr>Prospero’s Epilogue</vt:lpstr>
      <vt:lpstr>Writing Caliban’s Epilogue</vt:lpstr>
      <vt:lpstr>Shipwreck Newspaper Writing</vt:lpstr>
      <vt:lpstr>Exploring the Format, Style and Structure of a Newspaper</vt:lpstr>
      <vt:lpstr>Newspaper Article Writing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J Tickle</dc:creator>
  <cp:lastModifiedBy>Sandra Effinger</cp:lastModifiedBy>
  <cp:revision>166</cp:revision>
  <dcterms:created xsi:type="dcterms:W3CDTF">2016-06-16T08:22:52Z</dcterms:created>
  <dcterms:modified xsi:type="dcterms:W3CDTF">2017-08-29T02:21:14Z</dcterms:modified>
</cp:coreProperties>
</file>